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40" r:id="rId7"/>
    <p:sldId id="331" r:id="rId8"/>
    <p:sldId id="332" r:id="rId9"/>
    <p:sldId id="298" r:id="rId10"/>
    <p:sldId id="262" r:id="rId11"/>
    <p:sldId id="334" r:id="rId12"/>
    <p:sldId id="263" r:id="rId13"/>
    <p:sldId id="299" r:id="rId14"/>
    <p:sldId id="302" r:id="rId15"/>
    <p:sldId id="264" r:id="rId16"/>
    <p:sldId id="266" r:id="rId17"/>
    <p:sldId id="335" r:id="rId18"/>
    <p:sldId id="265" r:id="rId19"/>
    <p:sldId id="336" r:id="rId20"/>
    <p:sldId id="276" r:id="rId21"/>
    <p:sldId id="337" r:id="rId22"/>
    <p:sldId id="303" r:id="rId23"/>
    <p:sldId id="338" r:id="rId24"/>
    <p:sldId id="293" r:id="rId25"/>
    <p:sldId id="339"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1"/>
    <p:restoredTop sz="85121"/>
  </p:normalViewPr>
  <p:slideViewPr>
    <p:cSldViewPr snapToGrid="0" snapToObjects="1">
      <p:cViewPr varScale="1">
        <p:scale>
          <a:sx n="83" d="100"/>
          <a:sy n="83" d="100"/>
        </p:scale>
        <p:origin x="151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9611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5742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4164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rgechvz/capstone-project-ibm-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rgechvz/capstone-project-ibm-data-scien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jorgechvz/capstone-project-ibm-data-science/blob/main/labs-jupyter-spacex-Data%20wrangling.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orgechvz/capstone-project-ibm-data-science/blob/main/jupyter-labs-eda-dataviz.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jorgechvz/capstone-project-ibm-data-science/blob/main/jupyter-labs-eda-sql-coursera_sqllite.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jorgechvz/capstone-project-ibm-data-science/blob/main/lab_jupyter_launch_site_location.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jorgechvz/capstone-project-ibm-data-science/blob/main/spacex_dash_app.py"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jorgechvz/capstone-project-ibm-data-science/blob/main/SpaceX_Machine_Learning_Prediction_Part_5.jupyterlite.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5651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Jorge Alberto Chavez Ponce</a:t>
            </a:r>
          </a:p>
          <a:p>
            <a:r>
              <a:rPr lang="en-US" dirty="0">
                <a:solidFill>
                  <a:schemeClr val="bg2"/>
                </a:solidFill>
                <a:latin typeface="Abadi" panose="020B0604020104020204" pitchFamily="34" charset="0"/>
                <a:ea typeface="SF Pro" pitchFamily="2" charset="0"/>
                <a:cs typeface="SF Pro" pitchFamily="2" charset="0"/>
              </a:rPr>
              <a:t>06/24/2024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905526" cy="45191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Initiate Data Collection: Start by accessing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API Endpoint: Target endpoint </a:t>
            </a:r>
            <a:r>
              <a:rPr lang="en-US" sz="2200" dirty="0" err="1">
                <a:solidFill>
                  <a:schemeClr val="accent3">
                    <a:lumMod val="25000"/>
                  </a:schemeClr>
                </a:solidFill>
                <a:latin typeface="Abadi" panose="020B0604020104020204" pitchFamily="34" charset="0"/>
              </a:rPr>
              <a:t>api.spacexdata.com</a:t>
            </a:r>
            <a:r>
              <a:rPr lang="en-US" sz="2200" dirty="0">
                <a:solidFill>
                  <a:schemeClr val="accent3">
                    <a:lumMod val="25000"/>
                  </a:schemeClr>
                </a:solidFill>
                <a:latin typeface="Abadi" panose="020B0604020104020204" pitchFamily="34" charset="0"/>
              </a:rPr>
              <a:t>/v4/launches/past for past launches.</a:t>
            </a:r>
          </a:p>
          <a:p>
            <a:pPr>
              <a:lnSpc>
                <a:spcPct val="100000"/>
              </a:lnSpc>
              <a:spcBef>
                <a:spcPts val="1400"/>
              </a:spcBef>
            </a:pPr>
            <a:r>
              <a:rPr lang="en-US" sz="2200" dirty="0">
                <a:solidFill>
                  <a:schemeClr val="accent3">
                    <a:lumMod val="25000"/>
                  </a:schemeClr>
                </a:solidFill>
                <a:latin typeface="Abadi" panose="020B0604020104020204" pitchFamily="34" charset="0"/>
              </a:rPr>
              <a:t>HTTP GET Request: Use Python requests library to perform GET requests.</a:t>
            </a:r>
          </a:p>
          <a:p>
            <a:pPr>
              <a:lnSpc>
                <a:spcPct val="100000"/>
              </a:lnSpc>
              <a:spcBef>
                <a:spcPts val="1400"/>
              </a:spcBef>
            </a:pPr>
            <a:r>
              <a:rPr lang="en-US" sz="2200" dirty="0">
                <a:solidFill>
                  <a:schemeClr val="accent3">
                    <a:lumMod val="25000"/>
                  </a:schemeClr>
                </a:solidFill>
                <a:latin typeface="Abadi" panose="020B0604020104020204" pitchFamily="34" charset="0"/>
              </a:rPr>
              <a:t>Retrieve JSON Response: Obtain data in JSON format.</a:t>
            </a:r>
          </a:p>
          <a:p>
            <a:pPr>
              <a:lnSpc>
                <a:spcPct val="100000"/>
              </a:lnSpc>
              <a:spcBef>
                <a:spcPts val="1400"/>
              </a:spcBef>
            </a:pPr>
            <a:r>
              <a:rPr lang="en-US" sz="2200" dirty="0">
                <a:solidFill>
                  <a:schemeClr val="accent3">
                    <a:lumMod val="25000"/>
                  </a:schemeClr>
                </a:solidFill>
                <a:latin typeface="Abadi" panose="020B0604020104020204" pitchFamily="34" charset="0"/>
              </a:rPr>
              <a:t>JSON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Convert JSON data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SpaceX API calls notebook GitHubURL</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Imagen 10">
            <a:extLst>
              <a:ext uri="{FF2B5EF4-FFF2-40B4-BE49-F238E27FC236}">
                <a16:creationId xmlns:a16="http://schemas.microsoft.com/office/drawing/2014/main" id="{B3D9E04D-36EB-9FD6-630F-0F81F38A43F6}"/>
              </a:ext>
            </a:extLst>
          </p:cNvPr>
          <p:cNvPicPr>
            <a:picLocks noChangeAspect="1"/>
          </p:cNvPicPr>
          <p:nvPr/>
        </p:nvPicPr>
        <p:blipFill>
          <a:blip r:embed="rId4"/>
          <a:stretch>
            <a:fillRect/>
          </a:stretch>
        </p:blipFill>
        <p:spPr>
          <a:xfrm>
            <a:off x="7343172" y="1330991"/>
            <a:ext cx="2743200" cy="50962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19915"/>
            <a:ext cx="5988055" cy="4938296"/>
          </a:xfrm>
          <a:prstGeom prst="rect">
            <a:avLst/>
          </a:prstGeom>
        </p:spPr>
        <p:txBody>
          <a:bodyPr lIns="91440" tIns="45720" rIns="91440" bIns="45720" anchor="t">
            <a:no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Identify Data Source: Locate relevant Wikipedia pages for Falcon 9 launch data.</a:t>
            </a:r>
          </a:p>
          <a:p>
            <a:pPr>
              <a:lnSpc>
                <a:spcPct val="100000"/>
              </a:lnSpc>
              <a:spcBef>
                <a:spcPts val="1400"/>
              </a:spcBef>
            </a:pPr>
            <a:r>
              <a:rPr lang="en-US" sz="1900" dirty="0">
                <a:solidFill>
                  <a:schemeClr val="accent3">
                    <a:lumMod val="25000"/>
                  </a:schemeClr>
                </a:solidFill>
                <a:latin typeface="Abadi" panose="020B0604020104020204" pitchFamily="34" charset="0"/>
              </a:rPr>
              <a:t>HTML Request: Use Python requests library to perform GET requests to the identified URLs.</a:t>
            </a:r>
          </a:p>
          <a:p>
            <a:pPr>
              <a:lnSpc>
                <a:spcPct val="100000"/>
              </a:lnSpc>
              <a:spcBef>
                <a:spcPts val="1400"/>
              </a:spcBef>
            </a:pPr>
            <a:r>
              <a:rPr lang="en-US" sz="1900" dirty="0">
                <a:solidFill>
                  <a:schemeClr val="accent3">
                    <a:lumMod val="25000"/>
                  </a:schemeClr>
                </a:solidFill>
                <a:latin typeface="Abadi" panose="020B0604020104020204" pitchFamily="34" charset="0"/>
              </a:rPr>
              <a:t>Parse HTML Content: Utilize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to parse the HTML content of the web pages.</a:t>
            </a:r>
          </a:p>
          <a:p>
            <a:pPr>
              <a:lnSpc>
                <a:spcPct val="100000"/>
              </a:lnSpc>
              <a:spcBef>
                <a:spcPts val="1400"/>
              </a:spcBef>
            </a:pPr>
            <a:r>
              <a:rPr lang="en-US" sz="1900" dirty="0">
                <a:solidFill>
                  <a:schemeClr val="accent3">
                    <a:lumMod val="25000"/>
                  </a:schemeClr>
                </a:solidFill>
                <a:latin typeface="Abadi" panose="020B0604020104020204" pitchFamily="34" charset="0"/>
              </a:rPr>
              <a:t>Extract Data: Extract HTML tables containing launch records.</a:t>
            </a:r>
          </a:p>
          <a:p>
            <a:pPr>
              <a:lnSpc>
                <a:spcPct val="100000"/>
              </a:lnSpc>
              <a:spcBef>
                <a:spcPts val="1400"/>
              </a:spcBef>
            </a:pPr>
            <a:r>
              <a:rPr lang="en-US" sz="1900" dirty="0">
                <a:solidFill>
                  <a:schemeClr val="accent3">
                    <a:lumMod val="25000"/>
                  </a:schemeClr>
                </a:solidFill>
                <a:latin typeface="Abadi" panose="020B0604020104020204" pitchFamily="34" charset="0"/>
              </a:rPr>
              <a:t>Convert to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Convert the extracted tables into Pandas </a:t>
            </a:r>
            <a:r>
              <a:rPr lang="en-US" sz="1900" dirty="0" err="1">
                <a:solidFill>
                  <a:schemeClr val="accent3">
                    <a:lumMod val="25000"/>
                  </a:schemeClr>
                </a:solidFill>
                <a:latin typeface="Abadi" panose="020B0604020104020204" pitchFamily="34" charset="0"/>
              </a:rPr>
              <a:t>DataFrames</a:t>
            </a:r>
            <a:r>
              <a:rPr lang="en-US" sz="1900" dirty="0">
                <a:solidFill>
                  <a:schemeClr val="accent3">
                    <a:lumMod val="25000"/>
                  </a:schemeClr>
                </a:solidFill>
                <a:latin typeface="Abadi" panose="020B0604020104020204" pitchFamily="34" charset="0"/>
              </a:rPr>
              <a:t>.</a:t>
            </a:r>
          </a:p>
          <a:p>
            <a:pPr>
              <a:lnSpc>
                <a:spcPct val="100000"/>
              </a:lnSpc>
              <a:spcBef>
                <a:spcPts val="1400"/>
              </a:spcBef>
            </a:pPr>
            <a:r>
              <a:rPr lang="en-US" sz="1900" dirty="0">
                <a:solidFill>
                  <a:schemeClr val="accent3">
                    <a:lumMod val="25000"/>
                  </a:schemeClr>
                </a:solidFill>
                <a:latin typeface="Abadi" panose="020B0604020104020204" pitchFamily="34" charset="0"/>
              </a:rPr>
              <a:t>Clean Data: Clean and preprocess the data for analysis.</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hlinkClick r:id="rId3"/>
              </a:rPr>
              <a:t>Web scraping notebook GitHub URL  </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AD93B490-1EE0-8C7C-2E6D-E731E506E67F}"/>
              </a:ext>
            </a:extLst>
          </p:cNvPr>
          <p:cNvPicPr>
            <a:picLocks noChangeAspect="1"/>
          </p:cNvPicPr>
          <p:nvPr/>
        </p:nvPicPr>
        <p:blipFill>
          <a:blip r:embed="rId4"/>
          <a:stretch>
            <a:fillRect/>
          </a:stretch>
        </p:blipFill>
        <p:spPr>
          <a:xfrm>
            <a:off x="7743844" y="1392499"/>
            <a:ext cx="1941856" cy="506571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870"/>
            <a:ext cx="7944761" cy="5129812"/>
          </a:xfrm>
          <a:prstGeom prst="rect">
            <a:avLst/>
          </a:prstGeom>
        </p:spPr>
        <p:txBody>
          <a:bodyPr/>
          <a:lstStyle/>
          <a:p>
            <a:r>
              <a:rPr lang="en-US" sz="1700" dirty="0">
                <a:solidFill>
                  <a:schemeClr val="accent3">
                    <a:lumMod val="25000"/>
                  </a:schemeClr>
                </a:solidFill>
                <a:latin typeface="Abadi" panose="020B0604020104020204" pitchFamily="34" charset="0"/>
              </a:rPr>
              <a:t>Data Attributes: Flight Number, Date, Booster Version, Payload Mass, Orbit, Launch Site, Outcome, Flights, Grid Fins, Reused, Legs, Landing Pad, Block, Reused Count, Serial, Longitude, Latitude.</a:t>
            </a:r>
          </a:p>
          <a:p>
            <a:r>
              <a:rPr lang="en-US" sz="1700" dirty="0">
                <a:solidFill>
                  <a:schemeClr val="accent3">
                    <a:lumMod val="25000"/>
                  </a:schemeClr>
                </a:solidFill>
                <a:latin typeface="Abadi" panose="020B0604020104020204" pitchFamily="34" charset="0"/>
              </a:rPr>
              <a:t>Load Data: Import data from the SpaceX API and web scraping sources into a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a:t>
            </a:r>
          </a:p>
          <a:p>
            <a:r>
              <a:rPr lang="en-US" sz="1700" dirty="0">
                <a:solidFill>
                  <a:schemeClr val="accent3">
                    <a:lumMod val="25000"/>
                  </a:schemeClr>
                </a:solidFill>
                <a:latin typeface="Abadi" panose="020B0604020104020204" pitchFamily="34" charset="0"/>
              </a:rPr>
              <a:t>Inspect Data: Review attributes and data types.</a:t>
            </a:r>
          </a:p>
          <a:p>
            <a:r>
              <a:rPr lang="en-US" sz="1700" dirty="0">
                <a:solidFill>
                  <a:schemeClr val="accent3">
                    <a:lumMod val="25000"/>
                  </a:schemeClr>
                </a:solidFill>
                <a:latin typeface="Abadi" panose="020B0604020104020204" pitchFamily="34" charset="0"/>
              </a:rPr>
              <a:t>Filter Relevant Data: Focus on Falcon 9 launches and relevant columns.</a:t>
            </a:r>
          </a:p>
          <a:p>
            <a:r>
              <a:rPr lang="en-US" sz="1700" dirty="0">
                <a:solidFill>
                  <a:schemeClr val="accent3">
                    <a:lumMod val="25000"/>
                  </a:schemeClr>
                </a:solidFill>
                <a:latin typeface="Abadi" panose="020B0604020104020204" pitchFamily="34" charset="0"/>
              </a:rPr>
              <a:t>Convert Outcome to Classes: Transform landing outcomes to binary classes (0 or 1).</a:t>
            </a:r>
          </a:p>
          <a:p>
            <a:r>
              <a:rPr lang="en-US" sz="1700" dirty="0">
                <a:solidFill>
                  <a:schemeClr val="accent3">
                    <a:lumMod val="25000"/>
                  </a:schemeClr>
                </a:solidFill>
                <a:latin typeface="Abadi" panose="020B0604020104020204" pitchFamily="34" charset="0"/>
              </a:rPr>
              <a:t>Handle Missing Values: Replace NULL values in Payload Mass with the mean value.</a:t>
            </a:r>
          </a:p>
          <a:p>
            <a:r>
              <a:rPr lang="en-US" sz="1700" dirty="0">
                <a:solidFill>
                  <a:schemeClr val="accent3">
                    <a:lumMod val="25000"/>
                  </a:schemeClr>
                </a:solidFill>
                <a:latin typeface="Abadi" panose="020B0604020104020204" pitchFamily="34" charset="0"/>
              </a:rPr>
              <a:t>Normalize Data: Use one-hot encoding for categorical columns like Launch Site and Orbits.</a:t>
            </a:r>
          </a:p>
          <a:p>
            <a:r>
              <a:rPr lang="en-US" sz="1700" dirty="0">
                <a:solidFill>
                  <a:schemeClr val="accent3">
                    <a:lumMod val="25000"/>
                  </a:schemeClr>
                </a:solidFill>
                <a:latin typeface="Abadi" panose="020B0604020104020204" pitchFamily="34" charset="0"/>
              </a:rPr>
              <a:t>Feature Engineering: Create new features or modify existing ones to improve model performance.</a:t>
            </a:r>
          </a:p>
          <a:p>
            <a:r>
              <a:rPr lang="en-US" sz="1700" dirty="0">
                <a:solidFill>
                  <a:schemeClr val="accent3">
                    <a:lumMod val="25000"/>
                  </a:schemeClr>
                </a:solidFill>
                <a:latin typeface="Abadi" panose="020B0604020104020204" pitchFamily="34" charset="0"/>
              </a:rPr>
              <a:t>Final Clean Dataset: Ensure data is clean and ready for analysis and modeling.</a:t>
            </a:r>
          </a:p>
          <a:p>
            <a:pPr marL="0" indent="0">
              <a:buNone/>
            </a:pPr>
            <a:r>
              <a:rPr lang="en-US" sz="1700" dirty="0">
                <a:solidFill>
                  <a:schemeClr val="accent3">
                    <a:lumMod val="25000"/>
                  </a:schemeClr>
                </a:solidFill>
                <a:latin typeface="Abadi" panose="020B0604020104020204" pitchFamily="34" charset="0"/>
                <a:hlinkClick r:id="rId4"/>
              </a:rPr>
              <a:t>Data wrangling notebook GitHub URL </a:t>
            </a:r>
            <a:endParaRPr lang="en-US" sz="1700" dirty="0">
              <a:solidFill>
                <a:schemeClr val="accent3">
                  <a:lumMod val="25000"/>
                </a:schemeClr>
              </a:solidFill>
              <a:latin typeface="Abadi" panose="020B0604020104020204" pitchFamily="34" charset="0"/>
            </a:endParaRPr>
          </a:p>
          <a:p>
            <a:endParaRPr lang="en-US" sz="1700" dirty="0"/>
          </a:p>
          <a:p>
            <a:endParaRPr lang="en-US" sz="1700" dirty="0"/>
          </a:p>
          <a:p>
            <a:endParaRPr lang="en-US" sz="17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a:extLst>
              <a:ext uri="{FF2B5EF4-FFF2-40B4-BE49-F238E27FC236}">
                <a16:creationId xmlns:a16="http://schemas.microsoft.com/office/drawing/2014/main" id="{7C3907A1-94CF-8919-21B1-F692DFE2082F}"/>
              </a:ext>
            </a:extLst>
          </p:cNvPr>
          <p:cNvPicPr>
            <a:picLocks noChangeAspect="1"/>
          </p:cNvPicPr>
          <p:nvPr/>
        </p:nvPicPr>
        <p:blipFill>
          <a:blip r:embed="rId5"/>
          <a:stretch>
            <a:fillRect/>
          </a:stretch>
        </p:blipFill>
        <p:spPr>
          <a:xfrm>
            <a:off x="8964119" y="1312211"/>
            <a:ext cx="1708478" cy="54071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0812"/>
            <a:ext cx="9745589" cy="5084840"/>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with Launch Outcome Overlay:</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show how flight experience (number of flights) and payload mass impact the success of the first stage landing.</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with Outcome Hue:</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Categorical Plot (</a:t>
            </a:r>
            <a:r>
              <a:rPr lang="en-US" sz="1800" dirty="0" err="1">
                <a:solidFill>
                  <a:schemeClr val="accent3">
                    <a:lumMod val="25000"/>
                  </a:schemeClr>
                </a:solidFill>
                <a:latin typeface="Abadi" panose="020B0604020104020204" pitchFamily="34" charset="0"/>
              </a:rPr>
              <a:t>Catplot</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identify if certain launch sites have higher success rates based on flight number and outcome.</a:t>
            </a:r>
          </a:p>
          <a:p>
            <a:pPr>
              <a:lnSpc>
                <a:spcPct val="100000"/>
              </a:lnSpc>
              <a:spcBef>
                <a:spcPts val="1400"/>
              </a:spcBef>
            </a:pP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highlight the distribution of payload masses at different launch sites and identify sites that do not handle heavy payloads.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9932966" cy="538731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Success Rate by Orbit Type: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Bar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compare the success rates across different orbit types and identify which orbits have higher or lower success rates.</a:t>
            </a:r>
          </a:p>
          <a:p>
            <a:pPr>
              <a:lnSpc>
                <a:spcPct val="100000"/>
              </a:lnSpc>
              <a:spcBef>
                <a:spcPts val="1400"/>
              </a:spcBef>
            </a:pP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vs. Orbit Type: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Line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analyze how repeated launches to specific orbits affect success rates over time.</a:t>
            </a:r>
          </a:p>
          <a:p>
            <a:pPr>
              <a:lnSpc>
                <a:spcPct val="100000"/>
              </a:lnSpc>
              <a:spcBef>
                <a:spcPts val="1400"/>
              </a:spcBef>
            </a:pPr>
            <a:r>
              <a:rPr lang="en-US" sz="2000" dirty="0">
                <a:solidFill>
                  <a:schemeClr val="accent3">
                    <a:lumMod val="25000"/>
                  </a:schemeClr>
                </a:solidFill>
                <a:latin typeface="Abadi" panose="020B0604020104020204" pitchFamily="34" charset="0"/>
              </a:rPr>
              <a:t>Year vs. Average Success Rate: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Line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observe the trend in launch success rates over the years, indicating improvements or changes in success rates over time.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2"/>
              </a:rPr>
              <a:t>EDA with data visualization notebook GitHub URL</a:t>
            </a:r>
            <a:endParaRPr lang="en-US" sz="2000" dirty="0">
              <a:solidFill>
                <a:schemeClr val="accent3">
                  <a:lumMod val="25000"/>
                </a:schemeClr>
              </a:solidFill>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834745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6770"/>
            <a:ext cx="9745589" cy="4812579"/>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Display unique launch sites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distinct values in the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column to identify unique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Display total payload mass for NASA (CRS) launches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sum of PAYLOAD_MASS__KG_ for launches with Customer as 'NASA (CRS)'.</a:t>
            </a:r>
          </a:p>
          <a:p>
            <a:pPr>
              <a:lnSpc>
                <a:spcPct val="100000"/>
              </a:lnSpc>
              <a:spcBef>
                <a:spcPts val="1400"/>
              </a:spcBef>
            </a:pPr>
            <a:r>
              <a:rPr lang="en-US" sz="2000" dirty="0">
                <a:solidFill>
                  <a:schemeClr val="accent3">
                    <a:lumMod val="25000"/>
                  </a:schemeClr>
                </a:solidFill>
                <a:latin typeface="Abadi" panose="020B0604020104020204" pitchFamily="34" charset="0"/>
              </a:rPr>
              <a:t>Display average payload mass for booster version F9 v1.1</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average of PAYLOAD_MASS__KG_ for launches with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as 'F9 v1.1'.</a:t>
            </a:r>
          </a:p>
          <a:p>
            <a:pPr>
              <a:lnSpc>
                <a:spcPct val="100000"/>
              </a:lnSpc>
              <a:spcBef>
                <a:spcPts val="1400"/>
              </a:spcBef>
            </a:pPr>
            <a:r>
              <a:rPr lang="en-US" sz="2000" dirty="0">
                <a:solidFill>
                  <a:schemeClr val="accent3">
                    <a:lumMod val="25000"/>
                  </a:schemeClr>
                </a:solidFill>
                <a:latin typeface="Abadi" panose="020B0604020104020204" pitchFamily="34" charset="0"/>
              </a:rPr>
              <a:t>List date of first successful landing on ground pad</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minimum Date where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was 'Success'.</a:t>
            </a:r>
          </a:p>
          <a:p>
            <a:pPr>
              <a:lnSpc>
                <a:spcPct val="100000"/>
              </a:lnSpc>
              <a:spcBef>
                <a:spcPts val="1400"/>
              </a:spcBef>
            </a:pPr>
            <a:r>
              <a:rPr lang="en-US" sz="2000" dirty="0">
                <a:solidFill>
                  <a:schemeClr val="accent3">
                    <a:lumMod val="25000"/>
                  </a:schemeClr>
                </a:solidFill>
                <a:latin typeface="Abadi" panose="020B0604020104020204" pitchFamily="34" charset="0"/>
              </a:rPr>
              <a:t>List boosters with successful drone ship landings and specific payload mass range</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distinct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values where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was 'Success' and PAYLOAD_MASS__KG_ was between 4000 and 6000 kg.</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247759" cy="533951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Display total number of successful and failed mission outcomes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records for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'Success'.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records for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starting with 'Failure'.</a:t>
            </a:r>
          </a:p>
          <a:p>
            <a:pPr>
              <a:lnSpc>
                <a:spcPct val="100000"/>
              </a:lnSpc>
              <a:spcBef>
                <a:spcPts val="1400"/>
              </a:spcBef>
            </a:pPr>
            <a:r>
              <a:rPr lang="en-US" sz="2000" dirty="0">
                <a:solidFill>
                  <a:schemeClr val="accent3">
                    <a:lumMod val="25000"/>
                  </a:schemeClr>
                </a:solidFill>
                <a:latin typeface="Abadi" panose="020B0604020104020204" pitchFamily="34" charset="0"/>
              </a:rPr>
              <a:t>List boosters carrying the maximum payload mass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with the maximum value of PAYLOAD_MASS__KG_.</a:t>
            </a:r>
          </a:p>
          <a:p>
            <a:pPr>
              <a:lnSpc>
                <a:spcPct val="100000"/>
              </a:lnSpc>
              <a:spcBef>
                <a:spcPts val="1400"/>
              </a:spcBef>
            </a:pPr>
            <a:r>
              <a:rPr lang="en-US" sz="2000" dirty="0">
                <a:solidFill>
                  <a:schemeClr val="accent3">
                    <a:lumMod val="25000"/>
                  </a:schemeClr>
                </a:solidFill>
                <a:latin typeface="Abadi" panose="020B0604020104020204" pitchFamily="34" charset="0"/>
              </a:rPr>
              <a:t>List records with failure outcomes in 2015 with specific details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Month,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and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for records in 2015 with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as 'Failure (drone ship)'.</a:t>
            </a:r>
          </a:p>
          <a:p>
            <a:pPr>
              <a:lnSpc>
                <a:spcPct val="100000"/>
              </a:lnSpc>
              <a:spcBef>
                <a:spcPts val="1400"/>
              </a:spcBef>
            </a:pPr>
            <a:r>
              <a:rPr lang="en-US" sz="2000" dirty="0">
                <a:solidFill>
                  <a:schemeClr val="accent3">
                    <a:lumMod val="25000"/>
                  </a:schemeClr>
                </a:solidFill>
                <a:latin typeface="Abadi" panose="020B0604020104020204" pitchFamily="34" charset="0"/>
              </a:rPr>
              <a:t>Rank landing outcomes between specific dates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values grouped by outcome type, between '2010-06-04' and '2017-03-20', ordered by count in descending order.</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2"/>
              </a:rPr>
              <a:t>EDA with SQL notebook GitHub URL </a:t>
            </a:r>
            <a:endParaRPr lang="en-US" sz="20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98621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NASA Johnson Space Center Marker and Circle:</a:t>
            </a:r>
          </a:p>
          <a:p>
            <a:pPr lvl="1">
              <a:lnSpc>
                <a:spcPct val="100000"/>
              </a:lnSpc>
              <a:spcBef>
                <a:spcPts val="1400"/>
              </a:spcBef>
            </a:pPr>
            <a:r>
              <a:rPr lang="en-US" sz="1900" dirty="0">
                <a:solidFill>
                  <a:schemeClr val="accent3">
                    <a:lumMod val="25000"/>
                  </a:schemeClr>
                </a:solidFill>
                <a:latin typeface="Abadi" panose="020B0604020104020204" pitchFamily="34" charset="0"/>
              </a:rPr>
              <a:t>Marker: Located at NASA Johnson Space Center, Houston, Texas.</a:t>
            </a:r>
          </a:p>
          <a:p>
            <a:pPr lvl="1">
              <a:lnSpc>
                <a:spcPct val="100000"/>
              </a:lnSpc>
              <a:spcBef>
                <a:spcPts val="1400"/>
              </a:spcBef>
            </a:pPr>
            <a:r>
              <a:rPr lang="en-US" sz="1900" dirty="0">
                <a:solidFill>
                  <a:schemeClr val="accent3">
                    <a:lumMod val="25000"/>
                  </a:schemeClr>
                </a:solidFill>
                <a:latin typeface="Abadi" panose="020B0604020104020204" pitchFamily="34" charset="0"/>
              </a:rPr>
              <a:t>Circle: A circle with a radius of 1000 meters around the center.</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set a reference point for the map and mark NASA's Johnson Space Center.</a:t>
            </a:r>
          </a:p>
          <a:p>
            <a:pPr>
              <a:lnSpc>
                <a:spcPct val="100000"/>
              </a:lnSpc>
              <a:spcBef>
                <a:spcPts val="1400"/>
              </a:spcBef>
            </a:pPr>
            <a:r>
              <a:rPr lang="en-US" sz="1900" dirty="0">
                <a:solidFill>
                  <a:schemeClr val="accent3">
                    <a:lumMod val="25000"/>
                  </a:schemeClr>
                </a:solidFill>
                <a:latin typeface="Abadi" panose="020B0604020104020204" pitchFamily="34" charset="0"/>
              </a:rPr>
              <a:t>Launch Sites Markers and Circles:</a:t>
            </a:r>
          </a:p>
          <a:p>
            <a:pPr lvl="1">
              <a:lnSpc>
                <a:spcPct val="100000"/>
              </a:lnSpc>
              <a:spcBef>
                <a:spcPts val="1400"/>
              </a:spcBef>
            </a:pPr>
            <a:r>
              <a:rPr lang="en-US" sz="1900" dirty="0">
                <a:solidFill>
                  <a:schemeClr val="accent3">
                    <a:lumMod val="25000"/>
                  </a:schemeClr>
                </a:solidFill>
                <a:latin typeface="Abadi" panose="020B0604020104020204" pitchFamily="34" charset="0"/>
              </a:rPr>
              <a:t>Markers and Circles: Added for each SpaceX launch site with coordinates from the </a:t>
            </a:r>
            <a:r>
              <a:rPr lang="en-US" sz="1900" dirty="0" err="1">
                <a:solidFill>
                  <a:schemeClr val="accent3">
                    <a:lumMod val="25000"/>
                  </a:schemeClr>
                </a:solidFill>
                <a:latin typeface="Abadi" panose="020B0604020104020204" pitchFamily="34" charset="0"/>
              </a:rPr>
              <a:t>launch_sites_df</a:t>
            </a:r>
            <a:r>
              <a:rPr lang="en-US"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visually mark the locations of all SpaceX launch sites on the map.</a:t>
            </a:r>
          </a:p>
          <a:p>
            <a:pPr>
              <a:lnSpc>
                <a:spcPct val="100000"/>
              </a:lnSpc>
              <a:spcBef>
                <a:spcPts val="1400"/>
              </a:spcBef>
            </a:pPr>
            <a:r>
              <a:rPr lang="en-US" sz="1900" dirty="0">
                <a:solidFill>
                  <a:schemeClr val="accent3">
                    <a:lumMod val="25000"/>
                  </a:schemeClr>
                </a:solidFill>
                <a:latin typeface="Abadi" panose="020B0604020104020204" pitchFamily="34" charset="0"/>
              </a:rPr>
              <a:t>Launch Outcomes Markers (</a:t>
            </a:r>
            <a:r>
              <a:rPr lang="en-US" sz="1900" dirty="0" err="1">
                <a:solidFill>
                  <a:schemeClr val="accent3">
                    <a:lumMod val="25000"/>
                  </a:schemeClr>
                </a:solidFill>
                <a:latin typeface="Abadi" panose="020B0604020104020204" pitchFamily="34" charset="0"/>
              </a:rPr>
              <a:t>MarkerCluster</a:t>
            </a:r>
            <a:r>
              <a:rPr lang="en-US" sz="1900" dirty="0">
                <a:solidFill>
                  <a:schemeClr val="accent3">
                    <a:lumMod val="25000"/>
                  </a:schemeClr>
                </a:solidFill>
                <a:latin typeface="Abadi" panose="020B0604020104020204" pitchFamily="34" charset="0"/>
              </a:rPr>
              <a:t>):</a:t>
            </a:r>
          </a:p>
          <a:p>
            <a:pPr lvl="1">
              <a:lnSpc>
                <a:spcPct val="100000"/>
              </a:lnSpc>
              <a:spcBef>
                <a:spcPts val="1400"/>
              </a:spcBef>
            </a:pPr>
            <a:r>
              <a:rPr lang="en-US" sz="1900" dirty="0">
                <a:solidFill>
                  <a:schemeClr val="accent3">
                    <a:lumMod val="25000"/>
                  </a:schemeClr>
                </a:solidFill>
                <a:latin typeface="Abadi" panose="020B0604020104020204" pitchFamily="34" charset="0"/>
              </a:rPr>
              <a:t>Markers: Green markers for successful launches and red markers for failed launches.</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show the outcome of each launch at the respective launch sites, making it easy to identify success rates.</a:t>
            </a:r>
          </a:p>
          <a:p>
            <a:endParaRPr lang="en-US" sz="19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087698"/>
            <a:ext cx="10194561" cy="5597915"/>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Distance to Coastline Marker and Line:</a:t>
            </a:r>
          </a:p>
          <a:p>
            <a:pPr lvl="1">
              <a:lnSpc>
                <a:spcPct val="100000"/>
              </a:lnSpc>
              <a:spcBef>
                <a:spcPts val="1400"/>
              </a:spcBef>
            </a:pPr>
            <a:r>
              <a:rPr lang="en-US" sz="2000" dirty="0">
                <a:solidFill>
                  <a:schemeClr val="accent3">
                    <a:lumMod val="25000"/>
                  </a:schemeClr>
                </a:solidFill>
                <a:latin typeface="Abadi" panose="020B0604020104020204" pitchFamily="34" charset="0"/>
              </a:rPr>
              <a:t>Marker: Shows the distance from the launch site to the closest coastline.</a:t>
            </a:r>
          </a:p>
          <a:p>
            <a:pPr lvl="1">
              <a:lnSpc>
                <a:spcPct val="100000"/>
              </a:lnSpc>
              <a:spcBef>
                <a:spcPts val="1400"/>
              </a:spcBef>
            </a:pPr>
            <a:r>
              <a:rPr lang="en-US" sz="2000" dirty="0">
                <a:solidFill>
                  <a:schemeClr val="accent3">
                    <a:lumMod val="25000"/>
                  </a:schemeClr>
                </a:solidFill>
                <a:latin typeface="Abadi" panose="020B0604020104020204" pitchFamily="34" charset="0"/>
              </a:rPr>
              <a:t>Line: A line drawn between the launch site and the coastline point.</a:t>
            </a:r>
          </a:p>
          <a:p>
            <a:pPr lvl="1">
              <a:lnSpc>
                <a:spcPct val="100000"/>
              </a:lnSpc>
              <a:spcBef>
                <a:spcPts val="1400"/>
              </a:spcBef>
            </a:pPr>
            <a:r>
              <a:rPr lang="en-US" sz="2000" dirty="0">
                <a:solidFill>
                  <a:schemeClr val="accent3">
                    <a:lumMod val="25000"/>
                  </a:schemeClr>
                </a:solidFill>
                <a:latin typeface="Abadi" panose="020B0604020104020204" pitchFamily="34" charset="0"/>
              </a:rPr>
              <a:t>Reason: To measure and visualize the proximity of the launch site to the coastline.</a:t>
            </a:r>
          </a:p>
          <a:p>
            <a:pPr>
              <a:lnSpc>
                <a:spcPct val="100000"/>
              </a:lnSpc>
              <a:spcBef>
                <a:spcPts val="1400"/>
              </a:spcBef>
            </a:pPr>
            <a:r>
              <a:rPr lang="en-US" sz="2000" dirty="0">
                <a:solidFill>
                  <a:schemeClr val="accent3">
                    <a:lumMod val="25000"/>
                  </a:schemeClr>
                </a:solidFill>
                <a:latin typeface="Abadi" panose="020B0604020104020204" pitchFamily="34" charset="0"/>
              </a:rPr>
              <a:t>Distance to Railway Marker and Line:</a:t>
            </a:r>
          </a:p>
          <a:p>
            <a:pPr lvl="1">
              <a:lnSpc>
                <a:spcPct val="100000"/>
              </a:lnSpc>
              <a:spcBef>
                <a:spcPts val="1400"/>
              </a:spcBef>
            </a:pPr>
            <a:r>
              <a:rPr lang="en-US" sz="2000" dirty="0">
                <a:solidFill>
                  <a:schemeClr val="accent3">
                    <a:lumMod val="25000"/>
                  </a:schemeClr>
                </a:solidFill>
                <a:latin typeface="Abadi" panose="020B0604020104020204" pitchFamily="34" charset="0"/>
              </a:rPr>
              <a:t>Marker: Shows the distance from the launch site to the closest railway.</a:t>
            </a:r>
          </a:p>
          <a:p>
            <a:pPr lvl="1">
              <a:lnSpc>
                <a:spcPct val="100000"/>
              </a:lnSpc>
              <a:spcBef>
                <a:spcPts val="1400"/>
              </a:spcBef>
            </a:pPr>
            <a:r>
              <a:rPr lang="en-US" sz="2000" dirty="0">
                <a:solidFill>
                  <a:schemeClr val="accent3">
                    <a:lumMod val="25000"/>
                  </a:schemeClr>
                </a:solidFill>
                <a:latin typeface="Abadi" panose="020B0604020104020204" pitchFamily="34" charset="0"/>
              </a:rPr>
              <a:t>Line: A line drawn between the launch site and the railway point.</a:t>
            </a:r>
          </a:p>
          <a:p>
            <a:pPr lvl="1">
              <a:lnSpc>
                <a:spcPct val="100000"/>
              </a:lnSpc>
              <a:spcBef>
                <a:spcPts val="1400"/>
              </a:spcBef>
            </a:pPr>
            <a:r>
              <a:rPr lang="en-US" sz="2000" dirty="0">
                <a:solidFill>
                  <a:schemeClr val="accent3">
                    <a:lumMod val="25000"/>
                  </a:schemeClr>
                </a:solidFill>
                <a:latin typeface="Abadi" panose="020B0604020104020204" pitchFamily="34" charset="0"/>
              </a:rPr>
              <a:t>Reason: To measure and visualize the proximity of the launch site to a railway.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2"/>
              </a:rPr>
              <a:t>Completed interactive map with Folium map GitHub URL </a:t>
            </a:r>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72511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for Launch Site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Dropdown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Allows the user to select a specific launch site or view data for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When a user selects a launch site, the pie chart and scatter plot update to reflect the data for the selected site.</a:t>
            </a:r>
          </a:p>
          <a:p>
            <a:pPr>
              <a:lnSpc>
                <a:spcPct val="100000"/>
              </a:lnSpc>
              <a:spcBef>
                <a:spcPts val="1400"/>
              </a:spcBef>
            </a:pPr>
            <a:r>
              <a:rPr lang="en-US" sz="2200" dirty="0">
                <a:solidFill>
                  <a:schemeClr val="accent3">
                    <a:lumMod val="25000"/>
                  </a:schemeClr>
                </a:solidFill>
                <a:latin typeface="Abadi" panose="020B0604020104020204" pitchFamily="34" charset="0"/>
              </a:rPr>
              <a:t>Pie Chart for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Displays the total count of successful and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based on the launch site selected in the dropdown. If "All Sites" is selected, it shows the success vs. failure counts for all sites combined. If a specific site is selected, it shows the success vs. failure counts for that site.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787358"/>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Allows the user to filter the data based on the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the scatter plot to display data within the selected payload range.</a:t>
            </a:r>
          </a:p>
          <a:p>
            <a:pPr>
              <a:lnSpc>
                <a:spcPct val="100000"/>
              </a:lnSpc>
              <a:spcBef>
                <a:spcPts val="1400"/>
              </a:spcBef>
            </a:pPr>
            <a:r>
              <a:rPr lang="en-US" sz="1800" dirty="0">
                <a:solidFill>
                  <a:schemeClr val="accent3">
                    <a:lumMod val="25000"/>
                  </a:schemeClr>
                </a:solidFill>
                <a:latin typeface="Abadi" panose="020B0604020104020204" pitchFamily="34" charset="0"/>
              </a:rPr>
              <a:t>Scatter Plot for Payload vs.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Shows the correlation between payload mass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based on the selected launch site and the payload range. If "All Sites" is selected, it displays the correlation for all sites. If a specific site is selected, it shows the correlation for that site </a:t>
            </a:r>
            <a:r>
              <a:rPr lang="en-US" sz="1800" dirty="0" err="1">
                <a:solidFill>
                  <a:schemeClr val="accent3">
                    <a:lumMod val="25000"/>
                  </a:schemeClr>
                </a:solidFill>
                <a:latin typeface="Abadi" panose="020B0604020104020204" pitchFamily="34" charset="0"/>
              </a:rPr>
              <a:t>only.for</a:t>
            </a:r>
            <a:r>
              <a:rPr lang="en-US" sz="1800" dirty="0">
                <a:solidFill>
                  <a:schemeClr val="accent3">
                    <a:lumMod val="25000"/>
                  </a:schemeClr>
                </a:solidFill>
                <a:latin typeface="Abadi" panose="020B0604020104020204" pitchFamily="34" charset="0"/>
              </a:rPr>
              <a:t> all sites combined. If a specific site is selected, it shows the success vs. failure counts for that site.</a:t>
            </a:r>
          </a:p>
          <a:p>
            <a:pPr marL="0" indent="0">
              <a:buNone/>
            </a:pPr>
            <a:r>
              <a:rPr lang="en-US" sz="1800" dirty="0">
                <a:solidFill>
                  <a:schemeClr val="accent3">
                    <a:lumMod val="25000"/>
                  </a:schemeClr>
                </a:solidFill>
                <a:latin typeface="Abadi" panose="020B0604020104020204" pitchFamily="34" charset="0"/>
                <a:hlinkClick r:id="rId2"/>
              </a:rPr>
              <a:t>Plotly Dash lab GitHub URL </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114517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Loading and Preparing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 Loaded datasets (dataset_part_2.csv and dataset_part_3.csv) into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Features and Labels: Extracted the target variable (Class) from the first dataset and the features from the second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Features: Standardized the features using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from scikit-learn.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Splitting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Train-Test Split: Split the data into training (80%) and testing (20%) sets using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219" y="979838"/>
            <a:ext cx="7459588" cy="5066019"/>
          </a:xfrm>
          <a:prstGeom prst="rect">
            <a:avLst/>
          </a:prstGeom>
        </p:spPr>
        <p:txBody>
          <a:bodyPr>
            <a:noAutofit/>
          </a:bodyPr>
          <a:lstStyle/>
          <a:p>
            <a:pPr marL="0" indent="0">
              <a:lnSpc>
                <a:spcPct val="100000"/>
              </a:lnSpc>
              <a:spcBef>
                <a:spcPts val="1400"/>
              </a:spcBef>
              <a:buNone/>
            </a:pPr>
            <a:r>
              <a:rPr lang="en-US" sz="1750" dirty="0">
                <a:solidFill>
                  <a:schemeClr val="accent3">
                    <a:lumMod val="25000"/>
                  </a:schemeClr>
                </a:solidFill>
                <a:latin typeface="Abadi" panose="020B0604020104020204" pitchFamily="34" charset="0"/>
              </a:rPr>
              <a:t>3. Model Building and Hyperparameter Tuning</a:t>
            </a:r>
          </a:p>
          <a:p>
            <a:pPr lvl="1">
              <a:lnSpc>
                <a:spcPct val="100000"/>
              </a:lnSpc>
              <a:spcBef>
                <a:spcPts val="1400"/>
              </a:spcBef>
            </a:pPr>
            <a:r>
              <a:rPr lang="en-US" sz="1750" dirty="0">
                <a:solidFill>
                  <a:schemeClr val="accent3">
                    <a:lumMod val="25000"/>
                  </a:schemeClr>
                </a:solidFill>
                <a:latin typeface="Abadi" panose="020B0604020104020204" pitchFamily="34" charset="0"/>
              </a:rPr>
              <a:t>Models: Logistic Regression, Support Vector Machine (SVM), Decision Tree, K-Nearest Neighbors (KNN)</a:t>
            </a:r>
          </a:p>
          <a:p>
            <a:pPr lvl="1">
              <a:lnSpc>
                <a:spcPct val="100000"/>
              </a:lnSpc>
              <a:spcBef>
                <a:spcPts val="1400"/>
              </a:spcBef>
            </a:pPr>
            <a:r>
              <a:rPr lang="en-US" sz="1750" dirty="0">
                <a:solidFill>
                  <a:schemeClr val="accent3">
                    <a:lumMod val="25000"/>
                  </a:schemeClr>
                </a:solidFill>
                <a:latin typeface="Abadi" panose="020B0604020104020204" pitchFamily="34" charset="0"/>
              </a:rPr>
              <a:t>Hyperparameter Tuning: Used </a:t>
            </a:r>
            <a:r>
              <a:rPr lang="en-US" sz="1750" dirty="0" err="1">
                <a:solidFill>
                  <a:schemeClr val="accent3">
                    <a:lumMod val="25000"/>
                  </a:schemeClr>
                </a:solidFill>
                <a:latin typeface="Abadi" panose="020B0604020104020204" pitchFamily="34" charset="0"/>
              </a:rPr>
              <a:t>GridSearchCV</a:t>
            </a:r>
            <a:r>
              <a:rPr lang="en-US" sz="1750" dirty="0">
                <a:solidFill>
                  <a:schemeClr val="accent3">
                    <a:lumMod val="25000"/>
                  </a:schemeClr>
                </a:solidFill>
                <a:latin typeface="Abadi" panose="020B0604020104020204" pitchFamily="34" charset="0"/>
              </a:rPr>
              <a:t> with 10-fold cross-validation to find the best parameters.</a:t>
            </a:r>
          </a:p>
          <a:p>
            <a:pPr lvl="1">
              <a:lnSpc>
                <a:spcPct val="100000"/>
              </a:lnSpc>
              <a:spcBef>
                <a:spcPts val="1400"/>
              </a:spcBef>
            </a:pPr>
            <a:r>
              <a:rPr lang="en-US" sz="1750" dirty="0">
                <a:solidFill>
                  <a:schemeClr val="accent3">
                    <a:lumMod val="25000"/>
                  </a:schemeClr>
                </a:solidFill>
                <a:latin typeface="Abadi" panose="020B0604020104020204" pitchFamily="34" charset="0"/>
              </a:rPr>
              <a:t>Evaluation: Evaluated model performance on test data and visualized results using a confusion matrix. </a:t>
            </a:r>
          </a:p>
          <a:p>
            <a:pPr marL="0" indent="0">
              <a:lnSpc>
                <a:spcPct val="100000"/>
              </a:lnSpc>
              <a:spcBef>
                <a:spcPts val="1400"/>
              </a:spcBef>
              <a:buNone/>
            </a:pPr>
            <a:r>
              <a:rPr lang="en-US" sz="1750" dirty="0">
                <a:solidFill>
                  <a:schemeClr val="accent3">
                    <a:lumMod val="25000"/>
                  </a:schemeClr>
                </a:solidFill>
                <a:latin typeface="Abadi" panose="020B0604020104020204" pitchFamily="34" charset="0"/>
              </a:rPr>
              <a:t>4. Model Evaluation and Selection</a:t>
            </a:r>
          </a:p>
          <a:p>
            <a:pPr lvl="1">
              <a:lnSpc>
                <a:spcPct val="100000"/>
              </a:lnSpc>
              <a:spcBef>
                <a:spcPts val="1400"/>
              </a:spcBef>
            </a:pPr>
            <a:r>
              <a:rPr lang="en-US" sz="1750" dirty="0">
                <a:solidFill>
                  <a:schemeClr val="accent3">
                    <a:lumMod val="25000"/>
                  </a:schemeClr>
                </a:solidFill>
                <a:latin typeface="Abadi" panose="020B0604020104020204" pitchFamily="34" charset="0"/>
              </a:rPr>
              <a:t>Accuracy Calculation: Calculated the accuracy for each model on the test set.</a:t>
            </a:r>
          </a:p>
          <a:p>
            <a:pPr lvl="1">
              <a:lnSpc>
                <a:spcPct val="100000"/>
              </a:lnSpc>
              <a:spcBef>
                <a:spcPts val="1400"/>
              </a:spcBef>
            </a:pPr>
            <a:r>
              <a:rPr lang="en-US" sz="1750" dirty="0">
                <a:solidFill>
                  <a:schemeClr val="accent3">
                    <a:lumMod val="25000"/>
                  </a:schemeClr>
                </a:solidFill>
                <a:latin typeface="Abadi" panose="020B0604020104020204" pitchFamily="34" charset="0"/>
              </a:rPr>
              <a:t>Confusion Matrix: Plotted confusion matrices for visual inspection of each model's performance.</a:t>
            </a:r>
          </a:p>
          <a:p>
            <a:pPr lvl="1">
              <a:lnSpc>
                <a:spcPct val="100000"/>
              </a:lnSpc>
              <a:spcBef>
                <a:spcPts val="1400"/>
              </a:spcBef>
            </a:pPr>
            <a:r>
              <a:rPr lang="en-US" sz="1750" dirty="0">
                <a:solidFill>
                  <a:schemeClr val="accent3">
                    <a:lumMod val="25000"/>
                  </a:schemeClr>
                </a:solidFill>
                <a:latin typeface="Abadi" panose="020B0604020104020204" pitchFamily="34" charset="0"/>
              </a:rPr>
              <a:t>Best Model Selection: Compared the accuracies and selected the model with the highest accuracy as the best performing model.</a:t>
            </a:r>
          </a:p>
          <a:p>
            <a:pPr marL="0" indent="0">
              <a:lnSpc>
                <a:spcPct val="100000"/>
              </a:lnSpc>
              <a:spcBef>
                <a:spcPts val="1400"/>
              </a:spcBef>
              <a:buNone/>
            </a:pPr>
            <a:r>
              <a:rPr lang="en-US" sz="1750" dirty="0">
                <a:solidFill>
                  <a:schemeClr val="accent3">
                    <a:lumMod val="25000"/>
                  </a:schemeClr>
                </a:solidFill>
                <a:latin typeface="Abadi" panose="020B0604020104020204" pitchFamily="34" charset="0"/>
                <a:hlinkClick r:id="rId2"/>
              </a:rPr>
              <a:t>Predictive Analysis lab GitHub URL</a:t>
            </a:r>
            <a:endParaRPr lang="en-US" sz="1750" dirty="0">
              <a:solidFill>
                <a:schemeClr val="accent3">
                  <a:lumMod val="25000"/>
                </a:schemeClr>
              </a:solidFill>
              <a:latin typeface="Abadi" panose="020B0604020104020204" pitchFamily="34" charset="0"/>
            </a:endParaRPr>
          </a:p>
          <a:p>
            <a:pPr lvl="1">
              <a:lnSpc>
                <a:spcPct val="100000"/>
              </a:lnSpc>
              <a:spcBef>
                <a:spcPts val="1400"/>
              </a:spcBef>
            </a:pPr>
            <a:endParaRPr lang="en-US" sz="1750" dirty="0">
              <a:solidFill>
                <a:schemeClr val="accent3">
                  <a:lumMod val="25000"/>
                </a:schemeClr>
              </a:solidFill>
              <a:latin typeface="Abadi" panose="020B0604020104020204" pitchFamily="34" charset="0"/>
            </a:endParaRPr>
          </a:p>
          <a:p>
            <a:pPr lvl="1">
              <a:lnSpc>
                <a:spcPct val="100000"/>
              </a:lnSpc>
              <a:spcBef>
                <a:spcPts val="1400"/>
              </a:spcBef>
            </a:pPr>
            <a:endParaRPr lang="en-US" sz="175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75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55219"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EC541249-C312-58A5-1C3C-A3E1BD6BC387}"/>
              </a:ext>
            </a:extLst>
          </p:cNvPr>
          <p:cNvPicPr>
            <a:picLocks noChangeAspect="1"/>
          </p:cNvPicPr>
          <p:nvPr/>
        </p:nvPicPr>
        <p:blipFill>
          <a:blip r:embed="rId3"/>
          <a:stretch>
            <a:fillRect/>
          </a:stretch>
        </p:blipFill>
        <p:spPr>
          <a:xfrm>
            <a:off x="7971568" y="895990"/>
            <a:ext cx="3765213" cy="5066019"/>
          </a:xfrm>
          <a:prstGeom prst="rect">
            <a:avLst/>
          </a:prstGeom>
        </p:spPr>
      </p:pic>
    </p:spTree>
    <p:extLst>
      <p:ext uri="{BB962C8B-B14F-4D97-AF65-F5344CB8AC3E}">
        <p14:creationId xmlns:p14="http://schemas.microsoft.com/office/powerpoint/2010/main" val="170094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066791" cy="4133538"/>
          </a:xfrm>
          <a:prstGeom prst="rect">
            <a:avLst/>
          </a:prstGeom>
        </p:spPr>
        <p:txBody>
          <a:bodyPr>
            <a:normAutofit fontScale="77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scatter plot visualizes the relationship between flight numbers and launch sites. It can help identify patterns or trends in launch success rates at different sites 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Flight Number: Represents the sequence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Indicates where the launch took place.</a:t>
            </a:r>
          </a:p>
          <a:p>
            <a:pPr>
              <a:lnSpc>
                <a:spcPct val="100000"/>
              </a:lnSpc>
              <a:spcBef>
                <a:spcPts val="1400"/>
              </a:spcBef>
            </a:pPr>
            <a:r>
              <a:rPr lang="en-US" sz="22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Insight: Observing the scatter plot might reveal if certain launch sites have a higher frequency of successful flights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n 6">
            <a:extLst>
              <a:ext uri="{FF2B5EF4-FFF2-40B4-BE49-F238E27FC236}">
                <a16:creationId xmlns:a16="http://schemas.microsoft.com/office/drawing/2014/main" id="{E34B4688-C59E-96AE-8090-F7FBF6F42224}"/>
              </a:ext>
            </a:extLst>
          </p:cNvPr>
          <p:cNvPicPr>
            <a:picLocks noChangeAspect="1"/>
          </p:cNvPicPr>
          <p:nvPr/>
        </p:nvPicPr>
        <p:blipFill>
          <a:blip r:embed="rId3"/>
          <a:stretch>
            <a:fillRect/>
          </a:stretch>
        </p:blipFill>
        <p:spPr>
          <a:xfrm>
            <a:off x="5261548" y="3222236"/>
            <a:ext cx="6196424" cy="12138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2444"/>
            <a:ext cx="3932238" cy="4636906"/>
          </a:xfrm>
          <a:prstGeom prst="rect">
            <a:avLst/>
          </a:prstGeom>
        </p:spPr>
        <p:txBody>
          <a:bodyPr>
            <a:noAutofit/>
          </a:bodyPr>
          <a:lstStyle/>
          <a:p>
            <a:pPr marL="0" indent="0">
              <a:lnSpc>
                <a:spcPct val="100000"/>
              </a:lnSpc>
              <a:spcBef>
                <a:spcPts val="1400"/>
              </a:spcBef>
              <a:buNone/>
            </a:pPr>
            <a:r>
              <a:rPr lang="en-CA" sz="1700" dirty="0">
                <a:solidFill>
                  <a:schemeClr val="accent3">
                    <a:lumMod val="25000"/>
                  </a:schemeClr>
                </a:solidFill>
                <a:latin typeface="Abadi" panose="020B0604020104020204" pitchFamily="34" charset="0"/>
              </a:rPr>
              <a:t>This scatter plot shows the relationship between the payload mass and the launch site, which can indicate if specific sites are used for heavier payloads.</a:t>
            </a:r>
          </a:p>
          <a:p>
            <a:pPr>
              <a:lnSpc>
                <a:spcPct val="100000"/>
              </a:lnSpc>
              <a:spcBef>
                <a:spcPts val="1400"/>
              </a:spcBef>
            </a:pPr>
            <a:r>
              <a:rPr lang="en-CA" sz="1700" dirty="0">
                <a:solidFill>
                  <a:schemeClr val="accent3">
                    <a:lumMod val="25000"/>
                  </a:schemeClr>
                </a:solidFill>
                <a:latin typeface="Abadi" panose="020B0604020104020204" pitchFamily="34" charset="0"/>
              </a:rPr>
              <a:t>Payload Mass: The mass of the payload being launched.</a:t>
            </a:r>
          </a:p>
          <a:p>
            <a:pPr>
              <a:lnSpc>
                <a:spcPct val="100000"/>
              </a:lnSpc>
              <a:spcBef>
                <a:spcPts val="1400"/>
              </a:spcBef>
            </a:pPr>
            <a:r>
              <a:rPr lang="en-CA" sz="1700" dirty="0">
                <a:solidFill>
                  <a:schemeClr val="accent3">
                    <a:lumMod val="25000"/>
                  </a:schemeClr>
                </a:solidFill>
                <a:latin typeface="Abadi" panose="020B0604020104020204" pitchFamily="34" charset="0"/>
              </a:rPr>
              <a:t>Launch Site: Indicates where the launch took place.</a:t>
            </a:r>
          </a:p>
          <a:p>
            <a:pPr>
              <a:lnSpc>
                <a:spcPct val="100000"/>
              </a:lnSpc>
              <a:spcBef>
                <a:spcPts val="1400"/>
              </a:spcBef>
            </a:pPr>
            <a:r>
              <a:rPr lang="en-CA" sz="17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1700" dirty="0">
                <a:solidFill>
                  <a:schemeClr val="accent3">
                    <a:lumMod val="25000"/>
                  </a:schemeClr>
                </a:solidFill>
                <a:latin typeface="Abadi" panose="020B0604020104020204" pitchFamily="34" charset="0"/>
              </a:rPr>
              <a:t>Insight: This plot might show if certain launch sites handle heavier payloads and their corresponding success rates.</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9E5A0B90-8E59-832C-F1C4-64D25D0BC4AF}"/>
              </a:ext>
            </a:extLst>
          </p:cNvPr>
          <p:cNvPicPr>
            <a:picLocks noChangeAspect="1"/>
          </p:cNvPicPr>
          <p:nvPr/>
        </p:nvPicPr>
        <p:blipFill>
          <a:blip r:embed="rId3"/>
          <a:stretch>
            <a:fillRect/>
          </a:stretch>
        </p:blipFill>
        <p:spPr>
          <a:xfrm>
            <a:off x="5516380" y="2992235"/>
            <a:ext cx="6085160" cy="11920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bar chart visualizes the success rates of different orbit types, helping to understand which orbits have higher chances of successful launches.</a:t>
            </a:r>
          </a:p>
          <a:p>
            <a:pPr>
              <a:lnSpc>
                <a:spcPct val="100000"/>
              </a:lnSpc>
              <a:spcBef>
                <a:spcPts val="1400"/>
              </a:spcBef>
            </a:pPr>
            <a:r>
              <a:rPr lang="en-CA" sz="2200" dirty="0">
                <a:solidFill>
                  <a:schemeClr val="accent3">
                    <a:lumMod val="25000"/>
                  </a:schemeClr>
                </a:solidFill>
                <a:latin typeface="Abadi" panose="020B0604020104020204" pitchFamily="34" charset="0"/>
              </a:rPr>
              <a:t>Orbit: Different types of orbits (e.g., LEO, GTO).</a:t>
            </a:r>
          </a:p>
          <a:p>
            <a:pPr>
              <a:lnSpc>
                <a:spcPct val="100000"/>
              </a:lnSpc>
              <a:spcBef>
                <a:spcPts val="1400"/>
              </a:spcBef>
            </a:pPr>
            <a:r>
              <a:rPr lang="en-CA" sz="2200" dirty="0">
                <a:solidFill>
                  <a:schemeClr val="accent3">
                    <a:lumMod val="25000"/>
                  </a:schemeClr>
                </a:solidFill>
                <a:latin typeface="Abadi" panose="020B0604020104020204" pitchFamily="34" charset="0"/>
              </a:rPr>
              <a:t>Success Rate: The average success rate for each orbit type.</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chart can highlight which orbits are more reliable for successful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DC894FEF-7229-331E-31A1-BCBF05B3A818}"/>
              </a:ext>
            </a:extLst>
          </p:cNvPr>
          <p:cNvPicPr>
            <a:picLocks noChangeAspect="1"/>
          </p:cNvPicPr>
          <p:nvPr/>
        </p:nvPicPr>
        <p:blipFill>
          <a:blip r:embed="rId3"/>
          <a:stretch>
            <a:fillRect/>
          </a:stretch>
        </p:blipFill>
        <p:spPr>
          <a:xfrm>
            <a:off x="5920002" y="2082114"/>
            <a:ext cx="5589539" cy="36661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2475" y="1858779"/>
            <a:ext cx="3966881" cy="3955817"/>
          </a:xfrm>
          <a:prstGeom prst="rect">
            <a:avLst/>
          </a:prstGeom>
        </p:spPr>
        <p:txBody>
          <a:bodyPr>
            <a:normAutofit fontScale="92500"/>
          </a:bodyPr>
          <a:lstStyle/>
          <a:p>
            <a:pPr marL="0" indent="0">
              <a:lnSpc>
                <a:spcPct val="100000"/>
              </a:lnSpc>
              <a:spcBef>
                <a:spcPts val="1400"/>
              </a:spcBef>
              <a:buNone/>
            </a:pPr>
            <a:r>
              <a:rPr lang="en-CA" sz="1800" dirty="0">
                <a:solidFill>
                  <a:schemeClr val="accent3">
                    <a:lumMod val="25000"/>
                  </a:schemeClr>
                </a:solidFill>
                <a:latin typeface="Abadi" panose="020B0604020104020204" pitchFamily="34" charset="0"/>
              </a:rPr>
              <a:t>This scatter plot shows the relationship between flight numbers and orbit types, which can reveal trends in launch success over time for different orbits.</a:t>
            </a:r>
          </a:p>
          <a:p>
            <a:pPr>
              <a:lnSpc>
                <a:spcPct val="100000"/>
              </a:lnSpc>
              <a:spcBef>
                <a:spcPts val="1400"/>
              </a:spcBef>
            </a:pPr>
            <a:r>
              <a:rPr lang="en-CA" sz="1800" dirty="0">
                <a:solidFill>
                  <a:schemeClr val="accent3">
                    <a:lumMod val="25000"/>
                  </a:schemeClr>
                </a:solidFill>
                <a:latin typeface="Abadi" panose="020B0604020104020204" pitchFamily="34" charset="0"/>
              </a:rPr>
              <a:t>Flight Number: Represents the sequence of launches.</a:t>
            </a:r>
          </a:p>
          <a:p>
            <a:pPr>
              <a:lnSpc>
                <a:spcPct val="100000"/>
              </a:lnSpc>
              <a:spcBef>
                <a:spcPts val="1400"/>
              </a:spcBef>
            </a:pPr>
            <a:r>
              <a:rPr lang="en-CA" sz="1800" dirty="0">
                <a:solidFill>
                  <a:schemeClr val="accent3">
                    <a:lumMod val="25000"/>
                  </a:schemeClr>
                </a:solidFill>
                <a:latin typeface="Abadi" panose="020B0604020104020204" pitchFamily="34" charset="0"/>
              </a:rPr>
              <a:t>Orbit: Different types of orbits.</a:t>
            </a:r>
          </a:p>
          <a:p>
            <a:pPr>
              <a:lnSpc>
                <a:spcPct val="100000"/>
              </a:lnSpc>
              <a:spcBef>
                <a:spcPts val="1400"/>
              </a:spcBef>
            </a:pPr>
            <a:r>
              <a:rPr lang="en-CA" sz="18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1800" dirty="0">
                <a:solidFill>
                  <a:schemeClr val="accent3">
                    <a:lumMod val="25000"/>
                  </a:schemeClr>
                </a:solidFill>
                <a:latin typeface="Abadi" panose="020B0604020104020204" pitchFamily="34" charset="0"/>
              </a:rPr>
              <a:t>Insight: This plot might show how success rates vary across different orbit types over time.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1DBB1885-8E11-24DD-543F-BEE31DD4A11E}"/>
              </a:ext>
            </a:extLst>
          </p:cNvPr>
          <p:cNvPicPr>
            <a:picLocks noChangeAspect="1"/>
          </p:cNvPicPr>
          <p:nvPr/>
        </p:nvPicPr>
        <p:blipFill>
          <a:blip r:embed="rId3"/>
          <a:stretch>
            <a:fillRect/>
          </a:stretch>
        </p:blipFill>
        <p:spPr>
          <a:xfrm>
            <a:off x="6240019" y="1858779"/>
            <a:ext cx="4949506" cy="36649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77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scatter plot visualizes the relationship between payload mass and orbit type, helping to identify trends in payload distribution across different orbits.</a:t>
            </a:r>
          </a:p>
          <a:p>
            <a:pPr>
              <a:lnSpc>
                <a:spcPct val="100000"/>
              </a:lnSpc>
              <a:spcBef>
                <a:spcPts val="1400"/>
              </a:spcBef>
            </a:pPr>
            <a:r>
              <a:rPr lang="en-CA" sz="2200" dirty="0">
                <a:solidFill>
                  <a:schemeClr val="accent3">
                    <a:lumMod val="25000"/>
                  </a:schemeClr>
                </a:solidFill>
                <a:latin typeface="Abadi" panose="020B0604020104020204" pitchFamily="34" charset="0"/>
              </a:rPr>
              <a:t>Payload Mass: The mass of the payload being launched.</a:t>
            </a:r>
          </a:p>
          <a:p>
            <a:pPr>
              <a:lnSpc>
                <a:spcPct val="100000"/>
              </a:lnSpc>
              <a:spcBef>
                <a:spcPts val="1400"/>
              </a:spcBef>
            </a:pPr>
            <a:r>
              <a:rPr lang="en-CA" sz="2200" dirty="0">
                <a:solidFill>
                  <a:schemeClr val="accent3">
                    <a:lumMod val="25000"/>
                  </a:schemeClr>
                </a:solidFill>
                <a:latin typeface="Abadi" panose="020B0604020104020204" pitchFamily="34" charset="0"/>
              </a:rPr>
              <a:t>Orbit: Different types of orbits.</a:t>
            </a:r>
          </a:p>
          <a:p>
            <a:pPr>
              <a:lnSpc>
                <a:spcPct val="100000"/>
              </a:lnSpc>
              <a:spcBef>
                <a:spcPts val="1400"/>
              </a:spcBef>
            </a:pPr>
            <a:r>
              <a:rPr lang="en-CA" sz="22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plot might indicate which orbits are preferred for heavier or lighter payloads and their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0E7E284C-5100-A337-4094-B7AD6D3E973D}"/>
              </a:ext>
            </a:extLst>
          </p:cNvPr>
          <p:cNvPicPr>
            <a:picLocks noChangeAspect="1"/>
          </p:cNvPicPr>
          <p:nvPr/>
        </p:nvPicPr>
        <p:blipFill>
          <a:blip r:embed="rId3"/>
          <a:stretch>
            <a:fillRect/>
          </a:stretch>
        </p:blipFill>
        <p:spPr>
          <a:xfrm>
            <a:off x="6481355" y="1787849"/>
            <a:ext cx="4940634" cy="35900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line chart shows the trend of average success rates over the years, providing a historical perspective on the improvement or decline in launch success.</a:t>
            </a:r>
          </a:p>
          <a:p>
            <a:pPr>
              <a:lnSpc>
                <a:spcPct val="100000"/>
              </a:lnSpc>
              <a:spcBef>
                <a:spcPts val="1400"/>
              </a:spcBef>
            </a:pPr>
            <a:r>
              <a:rPr lang="en-CA" sz="2200" dirty="0">
                <a:solidFill>
                  <a:schemeClr val="accent3">
                    <a:lumMod val="25000"/>
                  </a:schemeClr>
                </a:solidFill>
                <a:latin typeface="Abadi" panose="020B0604020104020204" pitchFamily="34" charset="0"/>
              </a:rPr>
              <a:t>Year: The year of the launch.</a:t>
            </a:r>
          </a:p>
          <a:p>
            <a:pPr>
              <a:lnSpc>
                <a:spcPct val="100000"/>
              </a:lnSpc>
              <a:spcBef>
                <a:spcPts val="1400"/>
              </a:spcBef>
            </a:pPr>
            <a:r>
              <a:rPr lang="en-CA" sz="2200" dirty="0">
                <a:solidFill>
                  <a:schemeClr val="accent3">
                    <a:lumMod val="25000"/>
                  </a:schemeClr>
                </a:solidFill>
                <a:latin typeface="Abadi" panose="020B0604020104020204" pitchFamily="34" charset="0"/>
              </a:rPr>
              <a:t>Success Rate: The average success rate for each year.</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chart can show the trend in launch success rates over time, indicating improvements or challenges in launch technology and operations.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7295FF6D-24CC-5A86-756B-D481FECFAD45}"/>
              </a:ext>
            </a:extLst>
          </p:cNvPr>
          <p:cNvPicPr>
            <a:picLocks noChangeAspect="1"/>
          </p:cNvPicPr>
          <p:nvPr/>
        </p:nvPicPr>
        <p:blipFill>
          <a:blip r:embed="rId3"/>
          <a:stretch>
            <a:fillRect/>
          </a:stretch>
        </p:blipFill>
        <p:spPr>
          <a:xfrm>
            <a:off x="5661437" y="1845606"/>
            <a:ext cx="5760552" cy="36108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04144"/>
            <a:ext cx="10515600" cy="487968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gathered using the SpaceX REST API (</a:t>
            </a:r>
            <a:r>
              <a:rPr lang="en-US" sz="2200" dirty="0" err="1">
                <a:solidFill>
                  <a:schemeClr val="accent3">
                    <a:lumMod val="25000"/>
                  </a:schemeClr>
                </a:solidFill>
                <a:latin typeface="Abadi" panose="020B0604020104020204" pitchFamily="34" charset="0"/>
              </a:rPr>
              <a:t>api.spacexdata.com</a:t>
            </a:r>
            <a:r>
              <a:rPr lang="en-US" sz="2200" dirty="0">
                <a:solidFill>
                  <a:schemeClr val="accent3">
                    <a:lumMod val="25000"/>
                  </a:schemeClr>
                </a:solidFill>
                <a:latin typeface="Abadi" panose="020B0604020104020204" pitchFamily="34" charset="0"/>
              </a:rPr>
              <a:t>/v4/launches/past). Python's requests library was used to perform GET requests, and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converted JSON data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Wikipedia pages related to Falcon 9 launches were scraped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HTML tables were extracted and converted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Additional details were gathered from other API endpoints (Boosters, Launchpads, payloads, cores) and integrated into the dataset. The dataset was filtered to focus on Falcon 9 launches. Missing values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with column mean values. Target variable Class was extracted from the dataset, and features were standardized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Data was split into training (80%) and testing (20%) sets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EDA was conducted using SQL and various visualization techniques to identify trends and patterns in the data.  Interactive maps were created to visualize launch and landing sites. Dashboards were developed to enable dynamic data exploration. Logistic Regression, Support Vector Machine (SVM), Decision Tree, and K-Nearest Neighbors (KNN) models were built.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10-fold cross-validation was used for tuning. Model performance was evaluated using accuracy, precision, recall, and F1-score. Confusion matrices were plotted for visual inspection.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D24F1F99-0F5F-5A7F-C247-459C92D0003D}"/>
              </a:ext>
            </a:extLst>
          </p:cNvPr>
          <p:cNvSpPr txBox="1"/>
          <p:nvPr/>
        </p:nvSpPr>
        <p:spPr>
          <a:xfrm>
            <a:off x="5207431" y="3409627"/>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2142882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053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all unique launch sites from the SPACEXTABLE. This shows the various locations from which launches have been conducted.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CB0A58FB-E3C8-47DB-62B3-2A4832EF3D47}"/>
              </a:ext>
            </a:extLst>
          </p:cNvPr>
          <p:cNvPicPr>
            <a:picLocks noChangeAspect="1"/>
          </p:cNvPicPr>
          <p:nvPr/>
        </p:nvPicPr>
        <p:blipFill>
          <a:blip r:embed="rId3"/>
          <a:stretch>
            <a:fillRect/>
          </a:stretch>
        </p:blipFill>
        <p:spPr>
          <a:xfrm>
            <a:off x="7951969" y="2016760"/>
            <a:ext cx="2743200" cy="2824479"/>
          </a:xfrm>
          <a:prstGeom prst="rect">
            <a:avLst/>
          </a:prstGeom>
        </p:spPr>
      </p:pic>
      <p:pic>
        <p:nvPicPr>
          <p:cNvPr id="6" name="Imagen 5">
            <a:extLst>
              <a:ext uri="{FF2B5EF4-FFF2-40B4-BE49-F238E27FC236}">
                <a16:creationId xmlns:a16="http://schemas.microsoft.com/office/drawing/2014/main" id="{8BBD7242-CC79-E18E-4E7C-9323DEDDB6AD}"/>
              </a:ext>
            </a:extLst>
          </p:cNvPr>
          <p:cNvPicPr>
            <a:picLocks noChangeAspect="1"/>
          </p:cNvPicPr>
          <p:nvPr/>
        </p:nvPicPr>
        <p:blipFill>
          <a:blip r:embed="rId4"/>
          <a:stretch>
            <a:fillRect/>
          </a:stretch>
        </p:blipFill>
        <p:spPr>
          <a:xfrm>
            <a:off x="1115776" y="2479033"/>
            <a:ext cx="5613813" cy="6014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1955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launch sites from the SPACEXTABLE table that start with "CCA". This typically includes all launch sites located at Cape Canaveral.</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C26E4E64-BAB6-8615-AD5F-FA827397E117}"/>
              </a:ext>
            </a:extLst>
          </p:cNvPr>
          <p:cNvPicPr>
            <a:picLocks noChangeAspect="1"/>
          </p:cNvPicPr>
          <p:nvPr/>
        </p:nvPicPr>
        <p:blipFill>
          <a:blip r:embed="rId3"/>
          <a:stretch>
            <a:fillRect/>
          </a:stretch>
        </p:blipFill>
        <p:spPr>
          <a:xfrm>
            <a:off x="8289561" y="2877401"/>
            <a:ext cx="2743200" cy="2959768"/>
          </a:xfrm>
          <a:prstGeom prst="rect">
            <a:avLst/>
          </a:prstGeom>
        </p:spPr>
      </p:pic>
      <p:pic>
        <p:nvPicPr>
          <p:cNvPr id="7" name="Imagen 6">
            <a:extLst>
              <a:ext uri="{FF2B5EF4-FFF2-40B4-BE49-F238E27FC236}">
                <a16:creationId xmlns:a16="http://schemas.microsoft.com/office/drawing/2014/main" id="{0E542B2C-E917-B6F9-6359-4D3CA423631D}"/>
              </a:ext>
            </a:extLst>
          </p:cNvPr>
          <p:cNvPicPr>
            <a:picLocks noChangeAspect="1"/>
          </p:cNvPicPr>
          <p:nvPr/>
        </p:nvPicPr>
        <p:blipFill>
          <a:blip r:embed="rId4"/>
          <a:stretch>
            <a:fillRect/>
          </a:stretch>
        </p:blipFill>
        <p:spPr>
          <a:xfrm>
            <a:off x="1315210" y="2287360"/>
            <a:ext cx="9561579" cy="4016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(in kilograms) of all launches where the customer is 'NASA (CRS)'. This provides an aggregate figure for the amount of payload launched for NASA's Commercial Resupply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BF511343-0E2D-1C68-E28F-DE939EDB35C9}"/>
              </a:ext>
            </a:extLst>
          </p:cNvPr>
          <p:cNvPicPr>
            <a:picLocks noChangeAspect="1"/>
          </p:cNvPicPr>
          <p:nvPr/>
        </p:nvPicPr>
        <p:blipFill>
          <a:blip r:embed="rId3"/>
          <a:stretch>
            <a:fillRect/>
          </a:stretch>
        </p:blipFill>
        <p:spPr>
          <a:xfrm>
            <a:off x="4142054" y="5021990"/>
            <a:ext cx="3907891" cy="1003583"/>
          </a:xfrm>
          <a:prstGeom prst="rect">
            <a:avLst/>
          </a:prstGeom>
        </p:spPr>
      </p:pic>
      <p:pic>
        <p:nvPicPr>
          <p:cNvPr id="7" name="Imagen 6">
            <a:extLst>
              <a:ext uri="{FF2B5EF4-FFF2-40B4-BE49-F238E27FC236}">
                <a16:creationId xmlns:a16="http://schemas.microsoft.com/office/drawing/2014/main" id="{039B3C13-6143-D008-9CE6-FBFF2EF3D32C}"/>
              </a:ext>
            </a:extLst>
          </p:cNvPr>
          <p:cNvPicPr>
            <a:picLocks noChangeAspect="1"/>
          </p:cNvPicPr>
          <p:nvPr/>
        </p:nvPicPr>
        <p:blipFill>
          <a:blip r:embed="rId4"/>
          <a:stretch>
            <a:fillRect/>
          </a:stretch>
        </p:blipFill>
        <p:spPr>
          <a:xfrm>
            <a:off x="315875" y="2423831"/>
            <a:ext cx="11560249" cy="5295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(in kilograms) for launches using the 'F9 v1.1' booster version. This indicates the typical payload capacity for this specific version of the booster.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B687669A-85DC-72A8-FEE8-0B0D6CD73449}"/>
              </a:ext>
            </a:extLst>
          </p:cNvPr>
          <p:cNvPicPr>
            <a:picLocks noChangeAspect="1"/>
          </p:cNvPicPr>
          <p:nvPr/>
        </p:nvPicPr>
        <p:blipFill>
          <a:blip r:embed="rId3"/>
          <a:stretch>
            <a:fillRect/>
          </a:stretch>
        </p:blipFill>
        <p:spPr>
          <a:xfrm>
            <a:off x="3945535" y="4279690"/>
            <a:ext cx="4528094" cy="1127877"/>
          </a:xfrm>
          <a:prstGeom prst="rect">
            <a:avLst/>
          </a:prstGeom>
        </p:spPr>
      </p:pic>
      <p:pic>
        <p:nvPicPr>
          <p:cNvPr id="7" name="Imagen 6">
            <a:extLst>
              <a:ext uri="{FF2B5EF4-FFF2-40B4-BE49-F238E27FC236}">
                <a16:creationId xmlns:a16="http://schemas.microsoft.com/office/drawing/2014/main" id="{00D821EC-7F55-EA89-24AF-99897C665663}"/>
              </a:ext>
            </a:extLst>
          </p:cNvPr>
          <p:cNvPicPr>
            <a:picLocks noChangeAspect="1"/>
          </p:cNvPicPr>
          <p:nvPr/>
        </p:nvPicPr>
        <p:blipFill>
          <a:blip r:embed="rId4"/>
          <a:stretch>
            <a:fillRect/>
          </a:stretch>
        </p:blipFill>
        <p:spPr>
          <a:xfrm>
            <a:off x="1450056" y="2329767"/>
            <a:ext cx="9065543" cy="40163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of the first successful landing. This indicates when the first successful landing occurred in the dataset.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212FC354-D97E-4B8B-1588-E75BC4A894A1}"/>
              </a:ext>
            </a:extLst>
          </p:cNvPr>
          <p:cNvPicPr>
            <a:picLocks noChangeAspect="1"/>
          </p:cNvPicPr>
          <p:nvPr/>
        </p:nvPicPr>
        <p:blipFill>
          <a:blip r:embed="rId3"/>
          <a:stretch>
            <a:fillRect/>
          </a:stretch>
        </p:blipFill>
        <p:spPr>
          <a:xfrm>
            <a:off x="3941833" y="4574783"/>
            <a:ext cx="4308333" cy="1151536"/>
          </a:xfrm>
          <a:prstGeom prst="rect">
            <a:avLst/>
          </a:prstGeom>
        </p:spPr>
      </p:pic>
      <p:pic>
        <p:nvPicPr>
          <p:cNvPr id="6" name="Imagen 5">
            <a:extLst>
              <a:ext uri="{FF2B5EF4-FFF2-40B4-BE49-F238E27FC236}">
                <a16:creationId xmlns:a16="http://schemas.microsoft.com/office/drawing/2014/main" id="{0A1A7B8C-6868-7974-862D-C56CD9DF1776}"/>
              </a:ext>
            </a:extLst>
          </p:cNvPr>
          <p:cNvPicPr>
            <a:picLocks noChangeAspect="1"/>
          </p:cNvPicPr>
          <p:nvPr/>
        </p:nvPicPr>
        <p:blipFill>
          <a:blip r:embed="rId4"/>
          <a:stretch>
            <a:fillRect/>
          </a:stretch>
        </p:blipFill>
        <p:spPr>
          <a:xfrm>
            <a:off x="942372" y="2528754"/>
            <a:ext cx="10515600" cy="5490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945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unique booster versions that have successfully landed and carried a payload mass between 4000 kg and 6000 kg. This identifies which booster versions are capable of handling medium payloads and landing successfully.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3D61937E-6A94-9750-ECF2-0850C1B950CA}"/>
              </a:ext>
            </a:extLst>
          </p:cNvPr>
          <p:cNvPicPr>
            <a:picLocks noChangeAspect="1"/>
          </p:cNvPicPr>
          <p:nvPr/>
        </p:nvPicPr>
        <p:blipFill>
          <a:blip r:embed="rId3"/>
          <a:stretch>
            <a:fillRect/>
          </a:stretch>
        </p:blipFill>
        <p:spPr>
          <a:xfrm>
            <a:off x="8890828" y="2099934"/>
            <a:ext cx="2394783" cy="3550885"/>
          </a:xfrm>
          <a:prstGeom prst="rect">
            <a:avLst/>
          </a:prstGeom>
        </p:spPr>
      </p:pic>
      <p:pic>
        <p:nvPicPr>
          <p:cNvPr id="7" name="Imagen 6">
            <a:extLst>
              <a:ext uri="{FF2B5EF4-FFF2-40B4-BE49-F238E27FC236}">
                <a16:creationId xmlns:a16="http://schemas.microsoft.com/office/drawing/2014/main" id="{A5153DC9-1EBD-42E6-53EF-17E40368CF23}"/>
              </a:ext>
            </a:extLst>
          </p:cNvPr>
          <p:cNvPicPr>
            <a:picLocks noChangeAspect="1"/>
          </p:cNvPicPr>
          <p:nvPr/>
        </p:nvPicPr>
        <p:blipFill>
          <a:blip r:embed="rId4"/>
          <a:stretch>
            <a:fillRect/>
          </a:stretch>
        </p:blipFill>
        <p:spPr>
          <a:xfrm>
            <a:off x="906389" y="2285063"/>
            <a:ext cx="7404100" cy="1028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launches that resulted in either a success or some form of failure. This provides a count of all recorded mission outcomes that were not indeterminate.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a:extLst>
              <a:ext uri="{FF2B5EF4-FFF2-40B4-BE49-F238E27FC236}">
                <a16:creationId xmlns:a16="http://schemas.microsoft.com/office/drawing/2014/main" id="{8B2F8999-02B3-5E84-766A-4030D7747D06}"/>
              </a:ext>
            </a:extLst>
          </p:cNvPr>
          <p:cNvPicPr>
            <a:picLocks noChangeAspect="1"/>
          </p:cNvPicPr>
          <p:nvPr/>
        </p:nvPicPr>
        <p:blipFill>
          <a:blip r:embed="rId3"/>
          <a:stretch>
            <a:fillRect/>
          </a:stretch>
        </p:blipFill>
        <p:spPr>
          <a:xfrm>
            <a:off x="5304278" y="4844530"/>
            <a:ext cx="1583444" cy="956664"/>
          </a:xfrm>
          <a:prstGeom prst="rect">
            <a:avLst/>
          </a:prstGeom>
        </p:spPr>
      </p:pic>
      <p:pic>
        <p:nvPicPr>
          <p:cNvPr id="6" name="Imagen 5">
            <a:extLst>
              <a:ext uri="{FF2B5EF4-FFF2-40B4-BE49-F238E27FC236}">
                <a16:creationId xmlns:a16="http://schemas.microsoft.com/office/drawing/2014/main" id="{6B662521-4585-5979-DF2F-EF6048FE96D0}"/>
              </a:ext>
            </a:extLst>
          </p:cNvPr>
          <p:cNvPicPr>
            <a:picLocks noChangeAspect="1"/>
          </p:cNvPicPr>
          <p:nvPr/>
        </p:nvPicPr>
        <p:blipFill>
          <a:blip r:embed="rId4"/>
          <a:stretch>
            <a:fillRect/>
          </a:stretch>
        </p:blipFill>
        <p:spPr>
          <a:xfrm>
            <a:off x="2370211" y="2264646"/>
            <a:ext cx="7315200" cy="825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0495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was used for the launch with the maximum payload mass. This identifies the specific booster version associated with the heaviest payload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a:extLst>
              <a:ext uri="{FF2B5EF4-FFF2-40B4-BE49-F238E27FC236}">
                <a16:creationId xmlns:a16="http://schemas.microsoft.com/office/drawing/2014/main" id="{CD7289E1-FAED-6B3B-AD74-2ECB609B353F}"/>
              </a:ext>
            </a:extLst>
          </p:cNvPr>
          <p:cNvPicPr>
            <a:picLocks noChangeAspect="1"/>
          </p:cNvPicPr>
          <p:nvPr/>
        </p:nvPicPr>
        <p:blipFill>
          <a:blip r:embed="rId3"/>
          <a:stretch>
            <a:fillRect/>
          </a:stretch>
        </p:blipFill>
        <p:spPr>
          <a:xfrm>
            <a:off x="8714772" y="1580573"/>
            <a:ext cx="1930400" cy="4445000"/>
          </a:xfrm>
          <a:prstGeom prst="rect">
            <a:avLst/>
          </a:prstGeom>
        </p:spPr>
      </p:pic>
      <p:pic>
        <p:nvPicPr>
          <p:cNvPr id="6" name="Imagen 5">
            <a:extLst>
              <a:ext uri="{FF2B5EF4-FFF2-40B4-BE49-F238E27FC236}">
                <a16:creationId xmlns:a16="http://schemas.microsoft.com/office/drawing/2014/main" id="{C7E6C001-F241-35C9-8935-321913F2D2CE}"/>
              </a:ext>
            </a:extLst>
          </p:cNvPr>
          <p:cNvPicPr>
            <a:picLocks noChangeAspect="1"/>
          </p:cNvPicPr>
          <p:nvPr/>
        </p:nvPicPr>
        <p:blipFill>
          <a:blip r:embed="rId4"/>
          <a:stretch>
            <a:fillRect/>
          </a:stretch>
        </p:blipFill>
        <p:spPr>
          <a:xfrm>
            <a:off x="1185265" y="2291413"/>
            <a:ext cx="6896100" cy="1016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list of launches that failed on a drone ship in 2015, showing the month, booster version, launch site, and landing outcome. This provides details on specific failed landings on drone ships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a:extLst>
              <a:ext uri="{FF2B5EF4-FFF2-40B4-BE49-F238E27FC236}">
                <a16:creationId xmlns:a16="http://schemas.microsoft.com/office/drawing/2014/main" id="{27926D1E-FFAA-77AF-43EA-C019BB4951EA}"/>
              </a:ext>
            </a:extLst>
          </p:cNvPr>
          <p:cNvPicPr>
            <a:picLocks noChangeAspect="1"/>
          </p:cNvPicPr>
          <p:nvPr/>
        </p:nvPicPr>
        <p:blipFill>
          <a:blip r:embed="rId3"/>
          <a:stretch>
            <a:fillRect/>
          </a:stretch>
        </p:blipFill>
        <p:spPr>
          <a:xfrm>
            <a:off x="3017911" y="4510317"/>
            <a:ext cx="6019800" cy="1231900"/>
          </a:xfrm>
          <a:prstGeom prst="rect">
            <a:avLst/>
          </a:prstGeom>
        </p:spPr>
      </p:pic>
      <p:pic>
        <p:nvPicPr>
          <p:cNvPr id="6" name="Imagen 5">
            <a:extLst>
              <a:ext uri="{FF2B5EF4-FFF2-40B4-BE49-F238E27FC236}">
                <a16:creationId xmlns:a16="http://schemas.microsoft.com/office/drawing/2014/main" id="{1082C221-3A89-9A4B-3BCD-5609F651AF5B}"/>
              </a:ext>
            </a:extLst>
          </p:cNvPr>
          <p:cNvPicPr>
            <a:picLocks noChangeAspect="1"/>
          </p:cNvPicPr>
          <p:nvPr/>
        </p:nvPicPr>
        <p:blipFill>
          <a:blip r:embed="rId4"/>
          <a:stretch>
            <a:fillRect/>
          </a:stretch>
        </p:blipFill>
        <p:spPr>
          <a:xfrm>
            <a:off x="2357511" y="1910671"/>
            <a:ext cx="7340600" cy="1257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1501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count of each landing outcome between June 4, 2010, and March 20, 2017, ordered by the number of occurrences in descending order. This shows the frequency of different landing outcomes over the specified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DD959E76-89B7-ED92-3DAD-E8D3F9D27C45}"/>
              </a:ext>
            </a:extLst>
          </p:cNvPr>
          <p:cNvPicPr>
            <a:picLocks noChangeAspect="1"/>
          </p:cNvPicPr>
          <p:nvPr/>
        </p:nvPicPr>
        <p:blipFill>
          <a:blip r:embed="rId3"/>
          <a:stretch>
            <a:fillRect/>
          </a:stretch>
        </p:blipFill>
        <p:spPr>
          <a:xfrm>
            <a:off x="8097911" y="2464594"/>
            <a:ext cx="3187700" cy="3073400"/>
          </a:xfrm>
          <a:prstGeom prst="rect">
            <a:avLst/>
          </a:prstGeom>
        </p:spPr>
      </p:pic>
      <p:pic>
        <p:nvPicPr>
          <p:cNvPr id="6" name="Imagen 5">
            <a:extLst>
              <a:ext uri="{FF2B5EF4-FFF2-40B4-BE49-F238E27FC236}">
                <a16:creationId xmlns:a16="http://schemas.microsoft.com/office/drawing/2014/main" id="{E1759F36-F56A-1BFB-70A6-5E8D5EC1C43D}"/>
              </a:ext>
            </a:extLst>
          </p:cNvPr>
          <p:cNvPicPr>
            <a:picLocks noChangeAspect="1"/>
          </p:cNvPicPr>
          <p:nvPr/>
        </p:nvPicPr>
        <p:blipFill>
          <a:blip r:embed="rId4"/>
          <a:stretch>
            <a:fillRect/>
          </a:stretch>
        </p:blipFill>
        <p:spPr>
          <a:xfrm>
            <a:off x="334890" y="2503614"/>
            <a:ext cx="7518400" cy="11049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9036"/>
            <a:ext cx="10515600" cy="4714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launches were most frequent in the 0-4000 kg payload range, while failures were more spread out but occurred more frequently below 2000 kg and above 4000 kg. The FT and B5 booster versions had higher success rates, especially within the 1000-4000 kg range, while the v1.0 and v1.1 versions showed more scattered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Achieved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best-performing model (Decision Tree), true positives (TP) and true negatives (TN) were accurately predicted, with few false positives (FP) and false negatives (FN).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D24F1F99-0F5F-5A7F-C247-459C92D0003D}"/>
              </a:ext>
            </a:extLst>
          </p:cNvPr>
          <p:cNvSpPr txBox="1"/>
          <p:nvPr/>
        </p:nvSpPr>
        <p:spPr>
          <a:xfrm>
            <a:off x="5207431" y="3409627"/>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91144"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Objective: Identify the geographical locations of SpaceX launch sites.</a:t>
            </a:r>
          </a:p>
          <a:p>
            <a:pPr>
              <a:lnSpc>
                <a:spcPct val="100000"/>
              </a:lnSpc>
              <a:spcBef>
                <a:spcPts val="1400"/>
              </a:spcBef>
            </a:pPr>
            <a:r>
              <a:rPr lang="en-US" sz="2200" dirty="0">
                <a:solidFill>
                  <a:schemeClr val="accent3">
                    <a:lumMod val="25000"/>
                  </a:schemeClr>
                </a:solidFill>
                <a:latin typeface="Abadi"/>
              </a:rPr>
              <a:t>Findings: The launch sites are located at:</a:t>
            </a:r>
          </a:p>
          <a:p>
            <a:pPr lvl="1">
              <a:lnSpc>
                <a:spcPct val="100000"/>
              </a:lnSpc>
              <a:spcBef>
                <a:spcPts val="1400"/>
              </a:spcBef>
            </a:pPr>
            <a:r>
              <a:rPr lang="en-US" sz="1800" dirty="0">
                <a:solidFill>
                  <a:schemeClr val="accent3">
                    <a:lumMod val="25000"/>
                  </a:schemeClr>
                </a:solidFill>
                <a:latin typeface="Abadi"/>
              </a:rPr>
              <a:t>CCAFS LC-40</a:t>
            </a:r>
          </a:p>
          <a:p>
            <a:pPr lvl="1">
              <a:lnSpc>
                <a:spcPct val="100000"/>
              </a:lnSpc>
              <a:spcBef>
                <a:spcPts val="1400"/>
              </a:spcBef>
            </a:pPr>
            <a:r>
              <a:rPr lang="en-US" sz="1800" dirty="0">
                <a:solidFill>
                  <a:schemeClr val="accent3">
                    <a:lumMod val="25000"/>
                  </a:schemeClr>
                </a:solidFill>
                <a:latin typeface="Abadi"/>
              </a:rPr>
              <a:t>CCAFS SLC-40</a:t>
            </a:r>
          </a:p>
          <a:p>
            <a:pPr lvl="1">
              <a:lnSpc>
                <a:spcPct val="100000"/>
              </a:lnSpc>
              <a:spcBef>
                <a:spcPts val="1400"/>
              </a:spcBef>
            </a:pPr>
            <a:r>
              <a:rPr lang="en-US" sz="1800" dirty="0">
                <a:solidFill>
                  <a:schemeClr val="accent3">
                    <a:lumMod val="25000"/>
                  </a:schemeClr>
                </a:solidFill>
                <a:latin typeface="Abadi"/>
              </a:rPr>
              <a:t>KSC LC-39A</a:t>
            </a:r>
          </a:p>
          <a:p>
            <a:pPr lvl="1">
              <a:lnSpc>
                <a:spcPct val="100000"/>
              </a:lnSpc>
              <a:spcBef>
                <a:spcPts val="1400"/>
              </a:spcBef>
            </a:pPr>
            <a:r>
              <a:rPr lang="en-US" sz="1800" dirty="0">
                <a:solidFill>
                  <a:schemeClr val="accent3">
                    <a:lumMod val="25000"/>
                  </a:schemeClr>
                </a:solidFill>
                <a:latin typeface="Abadi"/>
              </a:rPr>
              <a:t>VAFB SLC-4E</a:t>
            </a:r>
          </a:p>
          <a:p>
            <a:pPr>
              <a:lnSpc>
                <a:spcPct val="100000"/>
              </a:lnSpc>
              <a:spcBef>
                <a:spcPts val="1400"/>
              </a:spcBef>
            </a:pPr>
            <a:r>
              <a:rPr lang="en-US" sz="2200" dirty="0">
                <a:solidFill>
                  <a:schemeClr val="accent3">
                    <a:lumMod val="25000"/>
                  </a:schemeClr>
                </a:solidFill>
                <a:latin typeface="Abadi"/>
              </a:rPr>
              <a:t>Observations: Most launch sites are close to the coast and relatively near the equator, which is advantageous for launching rockets into orbit due to the Earth's rotational speed.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on the Map</a:t>
            </a:r>
          </a:p>
        </p:txBody>
      </p:sp>
      <p:pic>
        <p:nvPicPr>
          <p:cNvPr id="4" name="Imagen 3">
            <a:extLst>
              <a:ext uri="{FF2B5EF4-FFF2-40B4-BE49-F238E27FC236}">
                <a16:creationId xmlns:a16="http://schemas.microsoft.com/office/drawing/2014/main" id="{243FB75C-8DC5-FDAF-73F5-CF39A434BDFB}"/>
              </a:ext>
            </a:extLst>
          </p:cNvPr>
          <p:cNvPicPr>
            <a:picLocks noChangeAspect="1"/>
          </p:cNvPicPr>
          <p:nvPr/>
        </p:nvPicPr>
        <p:blipFill>
          <a:blip r:embed="rId3"/>
          <a:stretch>
            <a:fillRect/>
          </a:stretch>
        </p:blipFill>
        <p:spPr>
          <a:xfrm>
            <a:off x="6096000" y="2212442"/>
            <a:ext cx="5720879" cy="34238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Objective: Visualize the outcomes (success or failure) of launches at each site.</a:t>
            </a:r>
          </a:p>
          <a:p>
            <a:pPr>
              <a:lnSpc>
                <a:spcPct val="100000"/>
              </a:lnSpc>
              <a:spcBef>
                <a:spcPts val="1400"/>
              </a:spcBef>
            </a:pPr>
            <a:r>
              <a:rPr lang="en-US" sz="2200" dirty="0">
                <a:solidFill>
                  <a:schemeClr val="accent3">
                    <a:lumMod val="25000"/>
                  </a:schemeClr>
                </a:solidFill>
                <a:latin typeface="Abadi"/>
              </a:rPr>
              <a:t>Findings: Each site is marked with green markers for successful launches and red markers for failed launches.</a:t>
            </a:r>
          </a:p>
          <a:p>
            <a:pPr>
              <a:lnSpc>
                <a:spcPct val="100000"/>
              </a:lnSpc>
              <a:spcBef>
                <a:spcPts val="1400"/>
              </a:spcBef>
            </a:pPr>
            <a:r>
              <a:rPr lang="en-US" sz="2200" dirty="0">
                <a:solidFill>
                  <a:schemeClr val="accent3">
                    <a:lumMod val="25000"/>
                  </a:schemeClr>
                </a:solidFill>
                <a:latin typeface="Abadi"/>
              </a:rPr>
              <a:t>Observations: This visualization helps in identifying sites with higher success rates. For instance, if a site predominantly has green markers, it indicates a higher success rate compared to a site with more red markers.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Success/Failed Launches</a:t>
            </a:r>
          </a:p>
        </p:txBody>
      </p:sp>
      <p:pic>
        <p:nvPicPr>
          <p:cNvPr id="2" name="Imagen 1">
            <a:extLst>
              <a:ext uri="{FF2B5EF4-FFF2-40B4-BE49-F238E27FC236}">
                <a16:creationId xmlns:a16="http://schemas.microsoft.com/office/drawing/2014/main" id="{4E1E3CDF-8ECB-77ED-7B09-9E26014BF043}"/>
              </a:ext>
            </a:extLst>
          </p:cNvPr>
          <p:cNvPicPr>
            <a:picLocks noChangeAspect="1"/>
          </p:cNvPicPr>
          <p:nvPr/>
        </p:nvPicPr>
        <p:blipFill>
          <a:blip r:embed="rId3"/>
          <a:stretch>
            <a:fillRect/>
          </a:stretch>
        </p:blipFill>
        <p:spPr>
          <a:xfrm>
            <a:off x="6364439" y="2137500"/>
            <a:ext cx="5471876" cy="33039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325989" cy="431482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Objective: Measure the distances between launch sites and their nearest significant features (e.g., coastlines, highways, railways).</a:t>
            </a:r>
          </a:p>
          <a:p>
            <a:pPr>
              <a:lnSpc>
                <a:spcPct val="100000"/>
              </a:lnSpc>
              <a:spcBef>
                <a:spcPts val="1400"/>
              </a:spcBef>
            </a:pPr>
            <a:r>
              <a:rPr lang="en-US" sz="2200" dirty="0">
                <a:solidFill>
                  <a:schemeClr val="accent3">
                    <a:lumMod val="25000"/>
                  </a:schemeClr>
                </a:solidFill>
                <a:latin typeface="Abadi"/>
              </a:rPr>
              <a:t>Findings: The distance between CCAFS SLC-40 and its closest coastline is approximately 0.51 km.</a:t>
            </a:r>
          </a:p>
          <a:p>
            <a:pPr>
              <a:lnSpc>
                <a:spcPct val="100000"/>
              </a:lnSpc>
              <a:spcBef>
                <a:spcPts val="1400"/>
              </a:spcBef>
            </a:pPr>
            <a:r>
              <a:rPr lang="en-US" sz="2200" dirty="0">
                <a:solidFill>
                  <a:schemeClr val="accent3">
                    <a:lumMod val="25000"/>
                  </a:schemeClr>
                </a:solidFill>
                <a:latin typeface="Abadi"/>
              </a:rPr>
              <a:t>Observations: Proximity to coastlines is crucial for safety and logistical reasons. The short distance to the coastline at CCAFS SLC-40 ensures quick transportation and minimal risk to populated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Distances to Proximities</a:t>
            </a:r>
          </a:p>
        </p:txBody>
      </p:sp>
      <p:pic>
        <p:nvPicPr>
          <p:cNvPr id="2" name="Imagen 1">
            <a:extLst>
              <a:ext uri="{FF2B5EF4-FFF2-40B4-BE49-F238E27FC236}">
                <a16:creationId xmlns:a16="http://schemas.microsoft.com/office/drawing/2014/main" id="{3D1BEDB3-8BC6-CC33-1A7A-327E072864EF}"/>
              </a:ext>
            </a:extLst>
          </p:cNvPr>
          <p:cNvPicPr>
            <a:picLocks noChangeAspect="1"/>
          </p:cNvPicPr>
          <p:nvPr/>
        </p:nvPicPr>
        <p:blipFill>
          <a:blip r:embed="rId3"/>
          <a:stretch>
            <a:fillRect/>
          </a:stretch>
        </p:blipFill>
        <p:spPr>
          <a:xfrm>
            <a:off x="6287124" y="2048858"/>
            <a:ext cx="5615066" cy="33886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8667"/>
            <a:ext cx="9648153" cy="2233470"/>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Indicates the data presented is a comparison of successful and failed launches across different launch sites.</a:t>
            </a:r>
          </a:p>
          <a:p>
            <a:pPr>
              <a:lnSpc>
                <a:spcPct val="100000"/>
              </a:lnSpc>
              <a:spcBef>
                <a:spcPts val="1400"/>
              </a:spcBef>
            </a:pPr>
            <a:r>
              <a:rPr lang="en-US" sz="2200" dirty="0">
                <a:solidFill>
                  <a:schemeClr val="accent3">
                    <a:lumMod val="25000"/>
                  </a:schemeClr>
                </a:solidFill>
                <a:latin typeface="Abadi"/>
              </a:rPr>
              <a:t>CCAFS LC-40 has the highest number of launches, making up 46.4% of the total.</a:t>
            </a:r>
          </a:p>
          <a:p>
            <a:pPr>
              <a:lnSpc>
                <a:spcPct val="100000"/>
              </a:lnSpc>
              <a:spcBef>
                <a:spcPts val="1400"/>
              </a:spcBef>
            </a:pPr>
            <a:r>
              <a:rPr lang="en-US" sz="2200" dirty="0">
                <a:solidFill>
                  <a:schemeClr val="accent3">
                    <a:lumMod val="25000"/>
                  </a:schemeClr>
                </a:solidFill>
                <a:latin typeface="Abadi"/>
              </a:rPr>
              <a:t>KSC LC-39A follows with 23.2%.</a:t>
            </a:r>
          </a:p>
          <a:p>
            <a:pPr>
              <a:lnSpc>
                <a:spcPct val="100000"/>
              </a:lnSpc>
              <a:spcBef>
                <a:spcPts val="1400"/>
              </a:spcBef>
            </a:pPr>
            <a:r>
              <a:rPr lang="en-US" sz="2200" dirty="0">
                <a:solidFill>
                  <a:schemeClr val="accent3">
                    <a:lumMod val="25000"/>
                  </a:schemeClr>
                </a:solidFill>
                <a:latin typeface="Abadi"/>
              </a:rPr>
              <a:t>VAFB SLC-4E accounts for 17.9%.</a:t>
            </a:r>
          </a:p>
          <a:p>
            <a:pPr>
              <a:lnSpc>
                <a:spcPct val="100000"/>
              </a:lnSpc>
              <a:spcBef>
                <a:spcPts val="1400"/>
              </a:spcBef>
            </a:pPr>
            <a:r>
              <a:rPr lang="en-US" sz="2200" dirty="0">
                <a:solidFill>
                  <a:schemeClr val="accent3">
                    <a:lumMod val="25000"/>
                  </a:schemeClr>
                </a:solidFill>
                <a:latin typeface="Abadi"/>
              </a:rPr>
              <a:t>CCAFS SLC-40 has the fewest launches at 12.5%.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Launches for All Sites</a:t>
            </a:r>
          </a:p>
        </p:txBody>
      </p:sp>
      <p:pic>
        <p:nvPicPr>
          <p:cNvPr id="6" name="Imagen 5">
            <a:extLst>
              <a:ext uri="{FF2B5EF4-FFF2-40B4-BE49-F238E27FC236}">
                <a16:creationId xmlns:a16="http://schemas.microsoft.com/office/drawing/2014/main" id="{AE5B4D8C-5E8F-A3C5-37B6-DBB8DBD6F587}"/>
              </a:ext>
            </a:extLst>
          </p:cNvPr>
          <p:cNvPicPr>
            <a:picLocks noChangeAspect="1"/>
          </p:cNvPicPr>
          <p:nvPr/>
        </p:nvPicPr>
        <p:blipFill>
          <a:blip r:embed="rId3"/>
          <a:stretch>
            <a:fillRect/>
          </a:stretch>
        </p:blipFill>
        <p:spPr>
          <a:xfrm>
            <a:off x="301996" y="3995530"/>
            <a:ext cx="10585857" cy="27050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04635" cy="201185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Focuses specifically on the success and failure rates of launches from the CCAFS LC-40 site.</a:t>
            </a:r>
          </a:p>
          <a:p>
            <a:pPr>
              <a:lnSpc>
                <a:spcPct val="100000"/>
              </a:lnSpc>
              <a:spcBef>
                <a:spcPts val="1400"/>
              </a:spcBef>
            </a:pPr>
            <a:r>
              <a:rPr lang="en-US" sz="2200" dirty="0">
                <a:solidFill>
                  <a:schemeClr val="accent3">
                    <a:lumMod val="25000"/>
                  </a:schemeClr>
                </a:solidFill>
                <a:latin typeface="Abadi"/>
              </a:rPr>
              <a:t>Most launches from CCAFS LC-40 are successful, with a success rate of 73.1%.</a:t>
            </a:r>
          </a:p>
          <a:p>
            <a:pPr>
              <a:lnSpc>
                <a:spcPct val="100000"/>
              </a:lnSpc>
              <a:spcBef>
                <a:spcPts val="1400"/>
              </a:spcBef>
            </a:pPr>
            <a:r>
              <a:rPr lang="en-US" sz="2200" dirty="0">
                <a:solidFill>
                  <a:schemeClr val="accent3">
                    <a:lumMod val="25000"/>
                  </a:schemeClr>
                </a:solidFill>
                <a:latin typeface="Abadi"/>
              </a:rPr>
              <a:t>The failure rate is 26.9%, indicating that just over a quarter of the launches failed.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Launches for CCAFS LC-40</a:t>
            </a:r>
          </a:p>
        </p:txBody>
      </p:sp>
      <p:pic>
        <p:nvPicPr>
          <p:cNvPr id="4" name="Imagen 3">
            <a:extLst>
              <a:ext uri="{FF2B5EF4-FFF2-40B4-BE49-F238E27FC236}">
                <a16:creationId xmlns:a16="http://schemas.microsoft.com/office/drawing/2014/main" id="{B3E70D91-47B0-6C07-5A2D-E06C197D5ADE}"/>
              </a:ext>
            </a:extLst>
          </p:cNvPr>
          <p:cNvPicPr>
            <a:picLocks noChangeAspect="1"/>
          </p:cNvPicPr>
          <p:nvPr/>
        </p:nvPicPr>
        <p:blipFill>
          <a:blip r:embed="rId3"/>
          <a:stretch>
            <a:fillRect/>
          </a:stretch>
        </p:blipFill>
        <p:spPr>
          <a:xfrm>
            <a:off x="282835" y="3956322"/>
            <a:ext cx="10504635" cy="26843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38277"/>
            <a:ext cx="5211064" cy="2423578"/>
          </a:xfrm>
          <a:prstGeom prst="rect">
            <a:avLst/>
          </a:prstGeom>
        </p:spPr>
        <p:txBody>
          <a:bodyPr lIns="91440" tIns="45720" rIns="91440" bIns="45720" anchor="t">
            <a:noAutofit/>
          </a:bodyPr>
          <a:lstStyle/>
          <a:p>
            <a:pPr marL="0" indent="0">
              <a:lnSpc>
                <a:spcPct val="100000"/>
              </a:lnSpc>
              <a:spcBef>
                <a:spcPts val="1400"/>
              </a:spcBef>
              <a:buNone/>
            </a:pPr>
            <a:r>
              <a:rPr lang="en-US" sz="1250" dirty="0">
                <a:solidFill>
                  <a:schemeClr val="accent3">
                    <a:lumMod val="25000"/>
                  </a:schemeClr>
                </a:solidFill>
                <a:latin typeface="Abadi"/>
              </a:rPr>
              <a:t>Examines the relationship between payload mass and launch success across all sites.</a:t>
            </a:r>
          </a:p>
          <a:p>
            <a:pPr marL="0" indent="0">
              <a:lnSpc>
                <a:spcPct val="100000"/>
              </a:lnSpc>
              <a:spcBef>
                <a:spcPts val="1400"/>
              </a:spcBef>
              <a:buNone/>
            </a:pPr>
            <a:r>
              <a:rPr lang="en-US" sz="1250" dirty="0">
                <a:solidFill>
                  <a:schemeClr val="accent3">
                    <a:lumMod val="25000"/>
                  </a:schemeClr>
                </a:solidFill>
                <a:latin typeface="Abadi"/>
              </a:rPr>
              <a:t>Success Rates by Payload Range:</a:t>
            </a:r>
          </a:p>
          <a:p>
            <a:pPr lvl="1">
              <a:lnSpc>
                <a:spcPct val="100000"/>
              </a:lnSpc>
              <a:spcBef>
                <a:spcPts val="1400"/>
              </a:spcBef>
            </a:pPr>
            <a:r>
              <a:rPr lang="en-US" sz="1250" dirty="0">
                <a:solidFill>
                  <a:schemeClr val="accent3">
                    <a:lumMod val="25000"/>
                  </a:schemeClr>
                </a:solidFill>
                <a:latin typeface="Abadi"/>
              </a:rPr>
              <a:t>Most successful launches (class = 1) cluster in the 0-4000 kg payload range.</a:t>
            </a:r>
          </a:p>
          <a:p>
            <a:pPr lvl="1">
              <a:lnSpc>
                <a:spcPct val="100000"/>
              </a:lnSpc>
              <a:spcBef>
                <a:spcPts val="1400"/>
              </a:spcBef>
            </a:pPr>
            <a:r>
              <a:rPr lang="en-US" sz="1250" dirty="0">
                <a:solidFill>
                  <a:schemeClr val="accent3">
                    <a:lumMod val="25000"/>
                  </a:schemeClr>
                </a:solidFill>
                <a:latin typeface="Abadi"/>
              </a:rPr>
              <a:t>There are fewer successful launches for payloads above 4000 kg.</a:t>
            </a:r>
          </a:p>
          <a:p>
            <a:pPr marL="0" indent="0">
              <a:lnSpc>
                <a:spcPct val="100000"/>
              </a:lnSpc>
              <a:spcBef>
                <a:spcPts val="1400"/>
              </a:spcBef>
              <a:buNone/>
            </a:pPr>
            <a:r>
              <a:rPr lang="en-US" sz="1250" dirty="0">
                <a:solidFill>
                  <a:schemeClr val="accent3">
                    <a:lumMod val="25000"/>
                  </a:schemeClr>
                </a:solidFill>
                <a:latin typeface="Abadi"/>
              </a:rPr>
              <a:t>Failure Rates by Payload Range:</a:t>
            </a:r>
          </a:p>
          <a:p>
            <a:pPr lvl="1">
              <a:lnSpc>
                <a:spcPct val="100000"/>
              </a:lnSpc>
              <a:spcBef>
                <a:spcPts val="1400"/>
              </a:spcBef>
            </a:pPr>
            <a:r>
              <a:rPr lang="en-US" sz="1250" dirty="0">
                <a:solidFill>
                  <a:schemeClr val="accent3">
                    <a:lumMod val="25000"/>
                  </a:schemeClr>
                </a:solidFill>
                <a:latin typeface="Abadi"/>
              </a:rPr>
              <a:t>Launch failures (class = 0) are more spread out but tend to occur with payloads both below 2000 kg and above 4000 kg.</a:t>
            </a:r>
          </a:p>
          <a:p>
            <a:pPr lvl="1">
              <a:lnSpc>
                <a:spcPct val="100000"/>
              </a:lnSpc>
              <a:spcBef>
                <a:spcPts val="1400"/>
              </a:spcBef>
            </a:pPr>
            <a:endParaRPr lang="en-US" sz="125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Imagen 3">
            <a:extLst>
              <a:ext uri="{FF2B5EF4-FFF2-40B4-BE49-F238E27FC236}">
                <a16:creationId xmlns:a16="http://schemas.microsoft.com/office/drawing/2014/main" id="{1C6F0D93-A038-D196-A62F-D11AE104EEEF}"/>
              </a:ext>
            </a:extLst>
          </p:cNvPr>
          <p:cNvPicPr>
            <a:picLocks noChangeAspect="1"/>
          </p:cNvPicPr>
          <p:nvPr/>
        </p:nvPicPr>
        <p:blipFill>
          <a:blip r:embed="rId3"/>
          <a:stretch>
            <a:fillRect/>
          </a:stretch>
        </p:blipFill>
        <p:spPr>
          <a:xfrm>
            <a:off x="271806" y="4280049"/>
            <a:ext cx="10088380" cy="2577951"/>
          </a:xfrm>
          <a:prstGeom prst="rect">
            <a:avLst/>
          </a:prstGeom>
        </p:spPr>
      </p:pic>
      <p:sp>
        <p:nvSpPr>
          <p:cNvPr id="6" name="Content Placeholder 4">
            <a:extLst>
              <a:ext uri="{FF2B5EF4-FFF2-40B4-BE49-F238E27FC236}">
                <a16:creationId xmlns:a16="http://schemas.microsoft.com/office/drawing/2014/main" id="{E1A490FE-8F52-9A48-2187-780136EC0C19}"/>
              </a:ext>
            </a:extLst>
          </p:cNvPr>
          <p:cNvSpPr txBox="1">
            <a:spLocks/>
          </p:cNvSpPr>
          <p:nvPr/>
        </p:nvSpPr>
        <p:spPr>
          <a:xfrm>
            <a:off x="6109240" y="1338276"/>
            <a:ext cx="5211064" cy="266301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250" dirty="0">
                <a:solidFill>
                  <a:schemeClr val="accent3">
                    <a:lumMod val="25000"/>
                  </a:schemeClr>
                </a:solidFill>
                <a:latin typeface="Abadi"/>
              </a:rPr>
              <a:t>Booster Version Success:</a:t>
            </a:r>
          </a:p>
          <a:p>
            <a:pPr lvl="1">
              <a:lnSpc>
                <a:spcPct val="100000"/>
              </a:lnSpc>
              <a:spcBef>
                <a:spcPts val="1400"/>
              </a:spcBef>
            </a:pPr>
            <a:r>
              <a:rPr lang="en-US" sz="1250" dirty="0">
                <a:solidFill>
                  <a:schemeClr val="accent3">
                    <a:lumMod val="25000"/>
                  </a:schemeClr>
                </a:solidFill>
                <a:latin typeface="Abadi"/>
              </a:rPr>
              <a:t>FT and B5 versions appear to have higher success rates, especially within the 1000-4000 kg range.</a:t>
            </a:r>
          </a:p>
          <a:p>
            <a:pPr lvl="1">
              <a:lnSpc>
                <a:spcPct val="100000"/>
              </a:lnSpc>
              <a:spcBef>
                <a:spcPts val="1400"/>
              </a:spcBef>
            </a:pPr>
            <a:r>
              <a:rPr lang="en-US" sz="1250" dirty="0">
                <a:solidFill>
                  <a:schemeClr val="accent3">
                    <a:lumMod val="25000"/>
                  </a:schemeClr>
                </a:solidFill>
                <a:latin typeface="Abadi"/>
              </a:rPr>
              <a:t>v1.0 and v1.1 versions show more scattered successes and failures.</a:t>
            </a:r>
          </a:p>
          <a:p>
            <a:pPr lvl="1">
              <a:lnSpc>
                <a:spcPct val="100000"/>
              </a:lnSpc>
              <a:spcBef>
                <a:spcPts val="1400"/>
              </a:spcBef>
            </a:pPr>
            <a:r>
              <a:rPr lang="en-US" sz="1250" dirty="0">
                <a:solidFill>
                  <a:schemeClr val="accent3">
                    <a:lumMod val="25000"/>
                  </a:schemeClr>
                </a:solidFill>
                <a:latin typeface="Abadi"/>
              </a:rPr>
              <a:t>B4 has limited data points but shows success with payloads around 5000 kg.</a:t>
            </a:r>
            <a:endParaRPr lang="en-US" sz="125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has the highest classification accuracy is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n 6">
            <a:extLst>
              <a:ext uri="{FF2B5EF4-FFF2-40B4-BE49-F238E27FC236}">
                <a16:creationId xmlns:a16="http://schemas.microsoft.com/office/drawing/2014/main" id="{00637ADF-9C08-22D7-541F-0626E13999E2}"/>
              </a:ext>
            </a:extLst>
          </p:cNvPr>
          <p:cNvPicPr>
            <a:picLocks noChangeAspect="1"/>
          </p:cNvPicPr>
          <p:nvPr/>
        </p:nvPicPr>
        <p:blipFill>
          <a:blip r:embed="rId3"/>
          <a:stretch>
            <a:fillRect/>
          </a:stretch>
        </p:blipFill>
        <p:spPr>
          <a:xfrm>
            <a:off x="6276372" y="1707074"/>
            <a:ext cx="5181600" cy="4152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7837"/>
            <a:ext cx="10399485" cy="49393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commercial space age has arrived, with companies like Virgin Galactic, Rocket Lab, Blue Origin, and SpaceX making space travel more affordable. SpaceX has achieved notable successes, such as:</a:t>
            </a:r>
          </a:p>
          <a:p>
            <a:pPr lvl="1">
              <a:spcBef>
                <a:spcPts val="1400"/>
              </a:spcBef>
            </a:pPr>
            <a:r>
              <a:rPr lang="en-US" sz="1800" dirty="0">
                <a:solidFill>
                  <a:schemeClr val="accent3">
                    <a:lumMod val="25000"/>
                  </a:schemeClr>
                </a:solidFill>
                <a:latin typeface="Abadi" panose="020B0604020104020204" pitchFamily="34" charset="0"/>
              </a:rPr>
              <a:t>Sending spacecraft to the International Space Station (ISS)</a:t>
            </a:r>
          </a:p>
          <a:p>
            <a:pPr lvl="1">
              <a:spcBef>
                <a:spcPts val="1400"/>
              </a:spcBef>
            </a:pPr>
            <a:r>
              <a:rPr lang="en-US" sz="1800" dirty="0">
                <a:solidFill>
                  <a:schemeClr val="accent3">
                    <a:lumMod val="25000"/>
                  </a:schemeClr>
                </a:solidFill>
                <a:latin typeface="Abadi" panose="020B0604020104020204" pitchFamily="34" charset="0"/>
              </a:rPr>
              <a:t>Developing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a satellite internet constellation</a:t>
            </a:r>
          </a:p>
          <a:p>
            <a:pPr lvl="1">
              <a:spcBef>
                <a:spcPts val="1400"/>
              </a:spcBef>
            </a:pPr>
            <a:r>
              <a:rPr lang="en-US" sz="1800" dirty="0">
                <a:solidFill>
                  <a:schemeClr val="accent3">
                    <a:lumMod val="25000"/>
                  </a:schemeClr>
                </a:solidFill>
                <a:latin typeface="Abadi" panose="020B0604020104020204" pitchFamily="34" charset="0"/>
              </a:rPr>
              <a:t>Conducting manned space missions</a:t>
            </a:r>
          </a:p>
          <a:p>
            <a:pPr marL="0" indent="0">
              <a:spcBef>
                <a:spcPts val="1400"/>
              </a:spcBef>
              <a:buNone/>
            </a:pPr>
            <a:r>
              <a:rPr lang="en-US" sz="2200" dirty="0">
                <a:solidFill>
                  <a:schemeClr val="accent3">
                    <a:lumMod val="25000"/>
                  </a:schemeClr>
                </a:solidFill>
                <a:latin typeface="Abadi" panose="020B0604020104020204" pitchFamily="34" charset="0"/>
              </a:rPr>
              <a:t>A key factor in SpaceX's cost-effectiveness is the reuse of the first stage of its Falcon 9 rockets, reducing launch costs to around $62 million compared to $165 million from other providers. </a:t>
            </a:r>
          </a:p>
          <a:p>
            <a:pPr marL="0" indent="0">
              <a:spcBef>
                <a:spcPts val="1400"/>
              </a:spcBef>
              <a:buNone/>
            </a:pPr>
            <a:r>
              <a:rPr lang="en-US" sz="2200" dirty="0">
                <a:solidFill>
                  <a:schemeClr val="accent3">
                    <a:lumMod val="25000"/>
                  </a:schemeClr>
                </a:solidFill>
                <a:latin typeface="Abadi" panose="020B0604020104020204" pitchFamily="34" charset="0"/>
              </a:rPr>
              <a:t>As a data scientist for Space Y, founded by billionaire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Musk, my tasks are:</a:t>
            </a:r>
          </a:p>
          <a:p>
            <a:pPr>
              <a:spcBef>
                <a:spcPts val="1400"/>
              </a:spcBef>
            </a:pPr>
            <a:r>
              <a:rPr lang="en-US" sz="2200" dirty="0">
                <a:solidFill>
                  <a:schemeClr val="accent3">
                    <a:lumMod val="25000"/>
                  </a:schemeClr>
                </a:solidFill>
                <a:latin typeface="Abadi" panose="020B0604020104020204" pitchFamily="34" charset="0"/>
              </a:rPr>
              <a:t>Determine the Price of Each Launch:</a:t>
            </a:r>
          </a:p>
          <a:p>
            <a:pPr lvl="1">
              <a:spcBef>
                <a:spcPts val="1400"/>
              </a:spcBef>
            </a:pPr>
            <a:r>
              <a:rPr lang="en-US" sz="1800" dirty="0">
                <a:solidFill>
                  <a:schemeClr val="accent3">
                    <a:lumMod val="25000"/>
                  </a:schemeClr>
                </a:solidFill>
                <a:latin typeface="Abadi" panose="020B0604020104020204" pitchFamily="34" charset="0"/>
              </a:rPr>
              <a:t>Gather and analyze information about SpaceX launches.</a:t>
            </a:r>
          </a:p>
          <a:p>
            <a:pPr lvl="1">
              <a:spcBef>
                <a:spcPts val="1400"/>
              </a:spcBef>
            </a:pPr>
            <a:r>
              <a:rPr lang="en-US" sz="1800" dirty="0">
                <a:solidFill>
                  <a:schemeClr val="accent3">
                    <a:lumMod val="25000"/>
                  </a:schemeClr>
                </a:solidFill>
                <a:latin typeface="Abadi" panose="020B0604020104020204" pitchFamily="34" charset="0"/>
              </a:rPr>
              <a:t>Create dashboards to visualize cost components.</a:t>
            </a:r>
          </a:p>
          <a:p>
            <a:pPr>
              <a:spcBef>
                <a:spcPts val="1400"/>
              </a:spcBef>
            </a:pPr>
            <a:r>
              <a:rPr lang="en-US" sz="2200" dirty="0">
                <a:solidFill>
                  <a:schemeClr val="accent3">
                    <a:lumMod val="25000"/>
                  </a:schemeClr>
                </a:solidFill>
                <a:latin typeface="Abadi" panose="020B0604020104020204" pitchFamily="34" charset="0"/>
              </a:rPr>
              <a:t>Predict the Reusability of the First Stage:</a:t>
            </a:r>
          </a:p>
          <a:p>
            <a:pPr lvl="1">
              <a:spcBef>
                <a:spcPts val="1400"/>
              </a:spcBef>
            </a:pPr>
            <a:r>
              <a:rPr lang="en-US" sz="1800" dirty="0">
                <a:solidFill>
                  <a:schemeClr val="accent3">
                    <a:lumMod val="25000"/>
                  </a:schemeClr>
                </a:solidFill>
                <a:latin typeface="Abadi" panose="020B0604020104020204" pitchFamily="34" charset="0"/>
              </a:rPr>
              <a:t>Use machine learning to predict if SpaceX will reuse the first stage based on public information.</a:t>
            </a:r>
          </a:p>
          <a:p>
            <a:pPr marL="0" indent="0">
              <a:spcBef>
                <a:spcPts val="1400"/>
              </a:spcBef>
              <a:buNone/>
            </a:pPr>
            <a:r>
              <a:rPr lang="en-US" sz="2200" dirty="0">
                <a:solidFill>
                  <a:schemeClr val="accent3">
                    <a:lumMod val="25000"/>
                  </a:schemeClr>
                </a:solidFill>
                <a:latin typeface="Abadi" panose="020B0604020104020204" pitchFamily="34" charset="0"/>
              </a:rPr>
              <a:t>These analyses will help Space Y compete with SpaceX by optimizing launch costs and strategies.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5"/>
            <a:ext cx="5325990" cy="4904006"/>
          </a:xfrm>
          <a:prstGeom prst="rect">
            <a:avLst/>
          </a:prstGeom>
        </p:spPr>
        <p:txBody>
          <a:bodyPr>
            <a:noAutofit/>
          </a:bodyPr>
          <a:lstStyle/>
          <a:p>
            <a:pPr marL="0" indent="0">
              <a:lnSpc>
                <a:spcPct val="100000"/>
              </a:lnSpc>
              <a:spcBef>
                <a:spcPts val="1400"/>
              </a:spcBef>
              <a:buNone/>
            </a:pPr>
            <a:r>
              <a:rPr lang="en-US" sz="1550" dirty="0">
                <a:solidFill>
                  <a:schemeClr val="accent3">
                    <a:lumMod val="25000"/>
                  </a:schemeClr>
                </a:solidFill>
                <a:latin typeface="Abadi" panose="020B0604020104020204" pitchFamily="34" charset="0"/>
              </a:rPr>
              <a:t>A confusion matrix is a table used to evaluate the performance of a classification model. Each row of the matrix represents the instances in an actual class, while each column represents the instances in a predicted class.</a:t>
            </a:r>
          </a:p>
          <a:p>
            <a:pPr marL="0" indent="0">
              <a:lnSpc>
                <a:spcPct val="100000"/>
              </a:lnSpc>
              <a:spcBef>
                <a:spcPts val="1400"/>
              </a:spcBef>
              <a:buNone/>
            </a:pPr>
            <a:r>
              <a:rPr lang="en-US" sz="1550" dirty="0">
                <a:solidFill>
                  <a:schemeClr val="accent3">
                    <a:lumMod val="25000"/>
                  </a:schemeClr>
                </a:solidFill>
                <a:latin typeface="Abadi" panose="020B0604020104020204" pitchFamily="34" charset="0"/>
              </a:rPr>
              <a:t>Specific Values:</a:t>
            </a:r>
          </a:p>
          <a:p>
            <a:pPr>
              <a:lnSpc>
                <a:spcPct val="100000"/>
              </a:lnSpc>
              <a:spcBef>
                <a:spcPts val="1400"/>
              </a:spcBef>
            </a:pPr>
            <a:r>
              <a:rPr lang="en-US" sz="1550" dirty="0">
                <a:solidFill>
                  <a:schemeClr val="accent3">
                    <a:lumMod val="25000"/>
                  </a:schemeClr>
                </a:solidFill>
                <a:latin typeface="Abadi" panose="020B0604020104020204" pitchFamily="34" charset="0"/>
              </a:rPr>
              <a:t>Top-left (3): These are the true negatives (TN). The model correctly predicted that the rocket did not land for 3 instances.</a:t>
            </a:r>
          </a:p>
          <a:p>
            <a:pPr>
              <a:lnSpc>
                <a:spcPct val="100000"/>
              </a:lnSpc>
              <a:spcBef>
                <a:spcPts val="1400"/>
              </a:spcBef>
            </a:pPr>
            <a:r>
              <a:rPr lang="en-US" sz="1550" dirty="0">
                <a:solidFill>
                  <a:schemeClr val="accent3">
                    <a:lumMod val="25000"/>
                  </a:schemeClr>
                </a:solidFill>
                <a:latin typeface="Abadi" panose="020B0604020104020204" pitchFamily="34" charset="0"/>
              </a:rPr>
              <a:t>Top-right (3): These are the false positives (FP). The model incorrectly predicted that the rocket landed for 3 instances that actually did not land.</a:t>
            </a:r>
          </a:p>
          <a:p>
            <a:pPr>
              <a:lnSpc>
                <a:spcPct val="100000"/>
              </a:lnSpc>
              <a:spcBef>
                <a:spcPts val="1400"/>
              </a:spcBef>
            </a:pPr>
            <a:r>
              <a:rPr lang="en-US" sz="1550" dirty="0">
                <a:solidFill>
                  <a:schemeClr val="accent3">
                    <a:lumMod val="25000"/>
                  </a:schemeClr>
                </a:solidFill>
                <a:latin typeface="Abadi" panose="020B0604020104020204" pitchFamily="34" charset="0"/>
              </a:rPr>
              <a:t>Bottom-left (0): These are the false negatives (FN). The model incorrectly predicted that the rocket did not land for 0 instances that actually landed.</a:t>
            </a:r>
          </a:p>
          <a:p>
            <a:pPr>
              <a:lnSpc>
                <a:spcPct val="100000"/>
              </a:lnSpc>
              <a:spcBef>
                <a:spcPts val="1400"/>
              </a:spcBef>
            </a:pPr>
            <a:r>
              <a:rPr lang="en-US" sz="1550" dirty="0">
                <a:solidFill>
                  <a:schemeClr val="accent3">
                    <a:lumMod val="25000"/>
                  </a:schemeClr>
                </a:solidFill>
                <a:latin typeface="Abadi" panose="020B0604020104020204" pitchFamily="34" charset="0"/>
              </a:rPr>
              <a:t>Bottom-right (12): These are the true positives (TP). The model correctly predicted that the rocket landed for 12 instances.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a:extLst>
              <a:ext uri="{FF2B5EF4-FFF2-40B4-BE49-F238E27FC236}">
                <a16:creationId xmlns:a16="http://schemas.microsoft.com/office/drawing/2014/main" id="{2F5EDA03-DF99-7382-ED05-38785D2CA54F}"/>
              </a:ext>
            </a:extLst>
          </p:cNvPr>
          <p:cNvPicPr>
            <a:picLocks noChangeAspect="1"/>
          </p:cNvPicPr>
          <p:nvPr/>
        </p:nvPicPr>
        <p:blipFill>
          <a:blip r:embed="rId3"/>
          <a:stretch>
            <a:fillRect/>
          </a:stretch>
        </p:blipFill>
        <p:spPr>
          <a:xfrm>
            <a:off x="6450769" y="1611074"/>
            <a:ext cx="5142164" cy="44144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150519"/>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launches, indicated by a classification of 1, tend to fall within the payload range of 0-4000 kg. Conversely, there are fewer successful launches for payloads exceeding 4000 kg​</a:t>
            </a:r>
          </a:p>
          <a:p>
            <a:pPr>
              <a:lnSpc>
                <a:spcPct val="100000"/>
              </a:lnSpc>
              <a:spcBef>
                <a:spcPts val="1400"/>
              </a:spcBef>
            </a:pPr>
            <a:r>
              <a:rPr lang="en-US" sz="2200" dirty="0">
                <a:solidFill>
                  <a:schemeClr val="accent3">
                    <a:lumMod val="25000"/>
                  </a:schemeClr>
                </a:solidFill>
                <a:latin typeface="Abadi" panose="020B0604020104020204" pitchFamily="34" charset="0"/>
              </a:rPr>
              <a:t>Among various classification models evaluated, including Logistic Regression, SVM, and KNN, the Decision Tree model achieved the highest classification accuracy for predicting the success of rocket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FT and B5 booster versions demonstrate higher success rates, particularly for payloads within the 1000-4000 kg range. In contrast, the v1.0 and v1.1 versions show more scattered results, with successes and failures distributed more evenly</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found that the distance to the nearest coastline is a significant factor, with the CCAFS SLC-40 launch site being only approximately 0.51 km from the coastline. This proximity is vital for both safety and logistical reasons​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accurately predicted 12 successful landings out of 12 actual successful landings, indicating strong performance in identifying when a rocket will land.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for the dashboard with Plotly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777E4121-69D1-B20A-4AB8-2972694525F2}"/>
              </a:ext>
            </a:extLst>
          </p:cNvPr>
          <p:cNvPicPr>
            <a:picLocks noChangeAspect="1"/>
          </p:cNvPicPr>
          <p:nvPr/>
        </p:nvPicPr>
        <p:blipFill>
          <a:blip r:embed="rId4"/>
          <a:stretch>
            <a:fillRect/>
          </a:stretch>
        </p:blipFill>
        <p:spPr>
          <a:xfrm>
            <a:off x="2261625" y="1856634"/>
            <a:ext cx="3118899" cy="5001366"/>
          </a:xfrm>
          <a:prstGeom prst="rect">
            <a:avLst/>
          </a:prstGeom>
        </p:spPr>
      </p:pic>
      <p:pic>
        <p:nvPicPr>
          <p:cNvPr id="7" name="Imagen 6">
            <a:extLst>
              <a:ext uri="{FF2B5EF4-FFF2-40B4-BE49-F238E27FC236}">
                <a16:creationId xmlns:a16="http://schemas.microsoft.com/office/drawing/2014/main" id="{03066307-A0EE-2E72-5751-4E8156EC4EC0}"/>
              </a:ext>
            </a:extLst>
          </p:cNvPr>
          <p:cNvPicPr>
            <a:picLocks noChangeAspect="1"/>
          </p:cNvPicPr>
          <p:nvPr/>
        </p:nvPicPr>
        <p:blipFill>
          <a:blip r:embed="rId5"/>
          <a:stretch>
            <a:fillRect/>
          </a:stretch>
        </p:blipFill>
        <p:spPr>
          <a:xfrm>
            <a:off x="6906886" y="1792925"/>
            <a:ext cx="3615772" cy="500136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accent3">
                    <a:lumMod val="25000"/>
                  </a:schemeClr>
                </a:solidFill>
                <a:latin typeface="Abadi"/>
              </a:rPr>
              <a:t>Gathered data from the SpaceX REST API (</a:t>
            </a:r>
            <a:r>
              <a:rPr lang="en-US" sz="1800" dirty="0" err="1">
                <a:solidFill>
                  <a:schemeClr val="accent3">
                    <a:lumMod val="25000"/>
                  </a:schemeClr>
                </a:solidFill>
                <a:latin typeface="Abadi"/>
              </a:rPr>
              <a:t>api.spacexdata.com</a:t>
            </a:r>
            <a:r>
              <a:rPr lang="en-US" sz="1800" dirty="0">
                <a:solidFill>
                  <a:schemeClr val="accent3">
                    <a:lumMod val="25000"/>
                  </a:schemeClr>
                </a:solidFill>
                <a:latin typeface="Abadi"/>
              </a:rPr>
              <a:t>/v4/launches/past).</a:t>
            </a:r>
          </a:p>
          <a:p>
            <a:pPr lvl="1">
              <a:lnSpc>
                <a:spcPct val="120000"/>
              </a:lnSpc>
              <a:spcBef>
                <a:spcPts val="1400"/>
              </a:spcBef>
            </a:pPr>
            <a:r>
              <a:rPr lang="en-US" sz="1800" dirty="0">
                <a:solidFill>
                  <a:schemeClr val="accent3">
                    <a:lumMod val="25000"/>
                  </a:schemeClr>
                </a:solidFill>
                <a:latin typeface="Abadi"/>
              </a:rPr>
              <a:t>Performed GET requests with the requests library to retrieve JSON data.</a:t>
            </a:r>
          </a:p>
          <a:p>
            <a:pPr lvl="1">
              <a:lnSpc>
                <a:spcPct val="120000"/>
              </a:lnSpc>
              <a:spcBef>
                <a:spcPts val="1400"/>
              </a:spcBef>
            </a:pPr>
            <a:r>
              <a:rPr lang="en-US" sz="1800" dirty="0">
                <a:solidFill>
                  <a:schemeClr val="accent3">
                    <a:lumMod val="25000"/>
                  </a:schemeClr>
                </a:solidFill>
                <a:latin typeface="Abadi"/>
              </a:rPr>
              <a:t>Used </a:t>
            </a:r>
            <a:r>
              <a:rPr lang="en-US" sz="1800" dirty="0" err="1">
                <a:solidFill>
                  <a:schemeClr val="accent3">
                    <a:lumMod val="25000"/>
                  </a:schemeClr>
                </a:solidFill>
                <a:latin typeface="Abadi"/>
              </a:rPr>
              <a:t>json_normalize</a:t>
            </a:r>
            <a:r>
              <a:rPr lang="en-US" sz="1800" dirty="0">
                <a:solidFill>
                  <a:schemeClr val="accent3">
                    <a:lumMod val="25000"/>
                  </a:schemeClr>
                </a:solidFill>
                <a:latin typeface="Abadi"/>
              </a:rPr>
              <a:t> to convert JSON data into a flat table.</a:t>
            </a:r>
          </a:p>
          <a:p>
            <a:pPr lvl="1">
              <a:lnSpc>
                <a:spcPct val="120000"/>
              </a:lnSpc>
              <a:spcBef>
                <a:spcPts val="1400"/>
              </a:spcBef>
            </a:pPr>
            <a:r>
              <a:rPr lang="en-US" sz="1800" dirty="0">
                <a:solidFill>
                  <a:schemeClr val="accent3">
                    <a:lumMod val="25000"/>
                  </a:schemeClr>
                </a:solidFill>
                <a:latin typeface="Abadi"/>
              </a:rPr>
              <a:t>Web scraped Wiki pages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extract additional launch data.</a:t>
            </a:r>
          </a:p>
          <a:p>
            <a:pPr>
              <a:lnSpc>
                <a:spcPct val="120000"/>
              </a:lnSpc>
              <a:spcBef>
                <a:spcPts val="1400"/>
              </a:spcBef>
            </a:pPr>
            <a:r>
              <a:rPr lang="en-US" sz="1800" dirty="0">
                <a:solidFill>
                  <a:schemeClr val="accent3">
                    <a:lumMod val="25000"/>
                  </a:schemeClr>
                </a:solidFill>
                <a:latin typeface="Abadi"/>
              </a:rPr>
              <a:t>Data Wrangling:</a:t>
            </a:r>
          </a:p>
          <a:p>
            <a:pPr lvl="1">
              <a:lnSpc>
                <a:spcPct val="120000"/>
              </a:lnSpc>
              <a:spcBef>
                <a:spcPts val="1400"/>
              </a:spcBef>
            </a:pPr>
            <a:r>
              <a:rPr lang="en-US" sz="1800" dirty="0">
                <a:solidFill>
                  <a:schemeClr val="accent3">
                    <a:lumMod val="25000"/>
                  </a:schemeClr>
                </a:solidFill>
                <a:latin typeface="Abadi"/>
              </a:rPr>
              <a:t>Integrated detailed data from additional API endpoints (Booster, Launchpad, payload, core).</a:t>
            </a:r>
          </a:p>
          <a:p>
            <a:pPr lvl="1">
              <a:lnSpc>
                <a:spcPct val="120000"/>
              </a:lnSpc>
              <a:spcBef>
                <a:spcPts val="1400"/>
              </a:spcBef>
            </a:pPr>
            <a:r>
              <a:rPr lang="en-US" sz="1800" dirty="0">
                <a:solidFill>
                  <a:schemeClr val="accent3">
                    <a:lumMod val="25000"/>
                  </a:schemeClr>
                </a:solidFill>
                <a:latin typeface="Abadi"/>
              </a:rPr>
              <a:t>Filtered out Falcon 1 launches to focus on Falcon 9.</a:t>
            </a:r>
          </a:p>
          <a:p>
            <a:pPr lvl="1">
              <a:lnSpc>
                <a:spcPct val="120000"/>
              </a:lnSpc>
              <a:spcBef>
                <a:spcPts val="1400"/>
              </a:spcBef>
            </a:pPr>
            <a:r>
              <a:rPr lang="en-US" sz="1800" dirty="0">
                <a:solidFill>
                  <a:schemeClr val="accent3">
                    <a:lumMod val="25000"/>
                  </a:schemeClr>
                </a:solidFill>
                <a:latin typeface="Abadi"/>
              </a:rPr>
              <a:t>Handled missing values by replacing NULLs in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with the column's mean value.</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582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Exploratory Data Analysis (EDA):</a:t>
            </a:r>
          </a:p>
          <a:p>
            <a:pPr lvl="1">
              <a:lnSpc>
                <a:spcPct val="120000"/>
              </a:lnSpc>
              <a:spcBef>
                <a:spcPts val="1400"/>
              </a:spcBef>
            </a:pPr>
            <a:r>
              <a:rPr lang="en-US" sz="1800" dirty="0">
                <a:solidFill>
                  <a:schemeClr val="accent3">
                    <a:lumMod val="25000"/>
                  </a:schemeClr>
                </a:solidFill>
                <a:latin typeface="Abadi"/>
              </a:rPr>
              <a:t>Conducted EDA using SQL and visualization techniques.</a:t>
            </a:r>
          </a:p>
          <a:p>
            <a:pPr lvl="1">
              <a:lnSpc>
                <a:spcPct val="120000"/>
              </a:lnSpc>
              <a:spcBef>
                <a:spcPts val="1400"/>
              </a:spcBef>
            </a:pPr>
            <a:r>
              <a:rPr lang="en-US" sz="1800" dirty="0">
                <a:solidFill>
                  <a:schemeClr val="accent3">
                    <a:lumMod val="25000"/>
                  </a:schemeClr>
                </a:solidFill>
                <a:latin typeface="Abadi"/>
              </a:rPr>
              <a:t>Generated summary statistics and visualizations to identify trends and patterns.</a:t>
            </a:r>
          </a:p>
          <a:p>
            <a:pPr>
              <a:lnSpc>
                <a:spcPct val="120000"/>
              </a:lnSpc>
              <a:spcBef>
                <a:spcPts val="1400"/>
              </a:spcBef>
            </a:pPr>
            <a:r>
              <a:rPr lang="en-US" sz="1800" dirty="0">
                <a:solidFill>
                  <a:schemeClr val="accent3">
                    <a:lumMod val="25000"/>
                  </a:schemeClr>
                </a:solidFill>
                <a:latin typeface="Abadi"/>
              </a:rPr>
              <a:t>Interactive Visual Analytics:</a:t>
            </a:r>
          </a:p>
          <a:p>
            <a:pPr lvl="1">
              <a:lnSpc>
                <a:spcPct val="120000"/>
              </a:lnSpc>
              <a:spcBef>
                <a:spcPts val="1400"/>
              </a:spcBef>
            </a:pPr>
            <a:r>
              <a:rPr lang="en-US" sz="1800" dirty="0">
                <a:solidFill>
                  <a:schemeClr val="accent3">
                    <a:lumMod val="25000"/>
                  </a:schemeClr>
                </a:solidFill>
                <a:latin typeface="Abadi"/>
              </a:rPr>
              <a:t>Created interactive maps with Folium to visualize launch and landing sites.</a:t>
            </a:r>
          </a:p>
          <a:p>
            <a:pPr lvl="1">
              <a:lnSpc>
                <a:spcPct val="120000"/>
              </a:lnSpc>
              <a:spcBef>
                <a:spcPts val="1400"/>
              </a:spcBef>
            </a:pPr>
            <a:r>
              <a:rPr lang="en-US" sz="1800" dirty="0">
                <a:solidFill>
                  <a:schemeClr val="accent3">
                    <a:lumMod val="25000"/>
                  </a:schemeClr>
                </a:solidFill>
                <a:latin typeface="Abadi"/>
              </a:rPr>
              <a:t>Developed interactive dashboards with Plotly Dash for dynamic data exploration.</a:t>
            </a:r>
          </a:p>
          <a:p>
            <a:pPr>
              <a:lnSpc>
                <a:spcPct val="120000"/>
              </a:lnSpc>
              <a:spcBef>
                <a:spcPts val="1400"/>
              </a:spcBef>
            </a:pPr>
            <a:r>
              <a:rPr lang="en-US" sz="1800" dirty="0">
                <a:solidFill>
                  <a:schemeClr val="accent3">
                    <a:lumMod val="25000"/>
                  </a:schemeClr>
                </a:solidFill>
                <a:latin typeface="Abadi"/>
              </a:rPr>
              <a:t>Predictive Analysis Using Classification Models:</a:t>
            </a:r>
          </a:p>
          <a:p>
            <a:pPr lvl="1">
              <a:lnSpc>
                <a:spcPct val="120000"/>
              </a:lnSpc>
              <a:spcBef>
                <a:spcPts val="1400"/>
              </a:spcBef>
            </a:pPr>
            <a:r>
              <a:rPr lang="en-US" sz="1800" dirty="0">
                <a:solidFill>
                  <a:schemeClr val="accent3">
                    <a:lumMod val="25000"/>
                  </a:schemeClr>
                </a:solidFill>
                <a:latin typeface="Abadi"/>
              </a:rPr>
              <a:t>Built and fine-tuned classification models (logistic regression, decision trees, </a:t>
            </a:r>
            <a:r>
              <a:rPr lang="en-US" sz="1800" dirty="0" err="1">
                <a:solidFill>
                  <a:schemeClr val="accent3">
                    <a:lumMod val="25000"/>
                  </a:schemeClr>
                </a:solidFill>
                <a:latin typeface="Abadi"/>
              </a:rPr>
              <a:t>svm</a:t>
            </a:r>
            <a:r>
              <a:rPr lang="en-US" sz="1800" dirty="0">
                <a:solidFill>
                  <a:schemeClr val="accent3">
                    <a:lumMod val="25000"/>
                  </a:schemeClr>
                </a:solidFill>
                <a:latin typeface="Abadi"/>
              </a:rPr>
              <a:t>) to predict first stage landings.</a:t>
            </a:r>
          </a:p>
          <a:p>
            <a:pPr lvl="1">
              <a:lnSpc>
                <a:spcPct val="120000"/>
              </a:lnSpc>
              <a:spcBef>
                <a:spcPts val="1400"/>
              </a:spcBef>
            </a:pPr>
            <a:r>
              <a:rPr lang="en-US" sz="1800" dirty="0">
                <a:solidFill>
                  <a:schemeClr val="accent3">
                    <a:lumMod val="25000"/>
                  </a:schemeClr>
                </a:solidFill>
                <a:latin typeface="Abadi"/>
              </a:rPr>
              <a:t>Evaluated models using accuracy, precision, recall, and F1-score.</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5342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692" y="1426231"/>
            <a:ext cx="5460308" cy="532390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API Endpoint: </a:t>
            </a:r>
            <a:r>
              <a:rPr lang="en-US" sz="1800" dirty="0" err="1">
                <a:solidFill>
                  <a:schemeClr val="accent3">
                    <a:lumMod val="25000"/>
                  </a:schemeClr>
                </a:solidFill>
                <a:latin typeface="Abadi" panose="020B0604020104020204" pitchFamily="34" charset="0"/>
              </a:rPr>
              <a:t>api.spacexdata.com</a:t>
            </a:r>
            <a:r>
              <a:rPr lang="en-US" sz="1800" dirty="0">
                <a:solidFill>
                  <a:schemeClr val="accent3">
                    <a:lumMod val="25000"/>
                  </a:schemeClr>
                </a:solidFill>
                <a:latin typeface="Abadi" panose="020B0604020104020204" pitchFamily="34" charset="0"/>
              </a:rPr>
              <a:t>/v4/launches/past</a:t>
            </a:r>
          </a:p>
          <a:p>
            <a:pPr lvl="1">
              <a:lnSpc>
                <a:spcPct val="100000"/>
              </a:lnSpc>
              <a:spcBef>
                <a:spcPts val="1400"/>
              </a:spcBef>
            </a:pPr>
            <a:r>
              <a:rPr lang="en-US" sz="1800" dirty="0">
                <a:solidFill>
                  <a:schemeClr val="accent3">
                    <a:lumMod val="25000"/>
                  </a:schemeClr>
                </a:solidFill>
                <a:latin typeface="Abadi" panose="020B0604020104020204" pitchFamily="34" charset="0"/>
              </a:rPr>
              <a:t>Method: Used Python requests library to perform GET requests.</a:t>
            </a:r>
          </a:p>
          <a:p>
            <a:pPr lvl="1">
              <a:lnSpc>
                <a:spcPct val="100000"/>
              </a:lnSpc>
              <a:spcBef>
                <a:spcPts val="1400"/>
              </a:spcBef>
            </a:pPr>
            <a:r>
              <a:rPr lang="en-US" sz="1800" dirty="0">
                <a:solidFill>
                  <a:schemeClr val="accent3">
                    <a:lumMod val="25000"/>
                  </a:schemeClr>
                </a:solidFill>
                <a:latin typeface="Abadi" panose="020B0604020104020204" pitchFamily="34" charset="0"/>
              </a:rPr>
              <a:t>Data Format: JSON, converted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Source: Wikipedia pages related to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Method: Used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extract HTML tables.</a:t>
            </a:r>
          </a:p>
          <a:p>
            <a:pPr lvl="1">
              <a:lnSpc>
                <a:spcPct val="100000"/>
              </a:lnSpc>
              <a:spcBef>
                <a:spcPts val="1400"/>
              </a:spcBef>
            </a:pPr>
            <a:r>
              <a:rPr lang="en-US" sz="1800" dirty="0">
                <a:solidFill>
                  <a:schemeClr val="accent3">
                    <a:lumMod val="25000"/>
                  </a:schemeClr>
                </a:solidFill>
                <a:latin typeface="Abadi" panose="020B0604020104020204" pitchFamily="34" charset="0"/>
              </a:rPr>
              <a:t>Data Processing: Parsed HTML tables and converted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4F0A7BA9-1F7C-2452-3CC8-303B814548D0}"/>
              </a:ext>
            </a:extLst>
          </p:cNvPr>
          <p:cNvSpPr txBox="1">
            <a:spLocks/>
          </p:cNvSpPr>
          <p:nvPr/>
        </p:nvSpPr>
        <p:spPr>
          <a:xfrm>
            <a:off x="6312028" y="1426231"/>
            <a:ext cx="5460308" cy="4893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Integration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 Endpoints: Used for detailed information on Boosters, Launchpads, payloads, and cores.</a:t>
            </a:r>
          </a:p>
          <a:p>
            <a:pPr lvl="1">
              <a:lnSpc>
                <a:spcPct val="100000"/>
              </a:lnSpc>
              <a:spcBef>
                <a:spcPts val="1400"/>
              </a:spcBef>
            </a:pPr>
            <a:r>
              <a:rPr lang="en-US" sz="1800" dirty="0">
                <a:solidFill>
                  <a:schemeClr val="accent3">
                    <a:lumMod val="25000"/>
                  </a:schemeClr>
                </a:solidFill>
                <a:latin typeface="Abadi" panose="020B0604020104020204" pitchFamily="34" charset="0"/>
              </a:rPr>
              <a:t>Method: Combined data from multiple endpoints to enrich dataset.</a:t>
            </a:r>
          </a:p>
          <a:p>
            <a:pPr>
              <a:lnSpc>
                <a:spcPct val="100000"/>
              </a:lnSpc>
              <a:spcBef>
                <a:spcPts val="1400"/>
              </a:spcBef>
            </a:pPr>
            <a:r>
              <a:rPr lang="en-US" sz="2200" dirty="0">
                <a:solidFill>
                  <a:schemeClr val="accent3">
                    <a:lumMod val="25000"/>
                  </a:schemeClr>
                </a:solidFill>
                <a:latin typeface="Abadi" panose="020B0604020104020204" pitchFamily="34" charset="0"/>
              </a:rPr>
              <a:t>Data Cleaning</a:t>
            </a:r>
          </a:p>
          <a:p>
            <a:pPr lvl="1">
              <a:lnSpc>
                <a:spcPct val="100000"/>
              </a:lnSpc>
              <a:spcBef>
                <a:spcPts val="1400"/>
              </a:spcBef>
            </a:pPr>
            <a:r>
              <a:rPr lang="en-US" sz="1800" dirty="0">
                <a:solidFill>
                  <a:schemeClr val="accent3">
                    <a:lumMod val="25000"/>
                  </a:schemeClr>
                </a:solidFill>
                <a:latin typeface="Abadi" panose="020B0604020104020204" pitchFamily="34" charset="0"/>
              </a:rPr>
              <a:t>Filtering: Removed Falcon 1 launches to focus on Falcon 9.</a:t>
            </a:r>
          </a:p>
          <a:p>
            <a:pPr lvl="1">
              <a:lnSpc>
                <a:spcPct val="100000"/>
              </a:lnSpc>
              <a:spcBef>
                <a:spcPts val="1400"/>
              </a:spcBef>
            </a:pPr>
            <a:r>
              <a:rPr lang="en-US" sz="1800" dirty="0">
                <a:solidFill>
                  <a:schemeClr val="accent3">
                    <a:lumMod val="25000"/>
                  </a:schemeClr>
                </a:solidFill>
                <a:latin typeface="Abadi" panose="020B0604020104020204" pitchFamily="34" charset="0"/>
              </a:rPr>
              <a:t>Handling Missing Values: Replaced NULL values in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with mean values.</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Encoding: Prepared categorical columns for analysis.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1851</TotalTime>
  <Words>4220</Words>
  <Application>Microsoft Macintosh PowerPoint</Application>
  <PresentationFormat>Panorámica</PresentationFormat>
  <Paragraphs>399</Paragraphs>
  <Slides>53</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Abadi</vt:lpstr>
      <vt:lpstr>Arial</vt:lpstr>
      <vt:lpstr>Calibri</vt:lpstr>
      <vt:lpstr>Calibri Light</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Chavez Ponce, Jorge Alberto</cp:lastModifiedBy>
  <cp:revision>203</cp:revision>
  <dcterms:created xsi:type="dcterms:W3CDTF">2021-04-29T18:58:34Z</dcterms:created>
  <dcterms:modified xsi:type="dcterms:W3CDTF">2024-06-25T00:10:26Z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